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1.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drawings/drawing2.xml" ContentType="application/vnd.openxmlformats-officedocument.drawingml.chartshapes+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drawings/drawing3.xml" ContentType="application/vnd.openxmlformats-officedocument.drawingml.chartshapes+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drawings/drawing4.xml" ContentType="application/vnd.openxmlformats-officedocument.drawingml.chartshapes+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drawings/drawing5.xml" ContentType="application/vnd.openxmlformats-officedocument.drawingml.chartshapes+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62"/>
  </p:notesMasterIdLst>
  <p:sldIdLst>
    <p:sldId id="256" r:id="rId2"/>
    <p:sldId id="257" r:id="rId3"/>
    <p:sldId id="258" r:id="rId4"/>
    <p:sldId id="261" r:id="rId5"/>
    <p:sldId id="266" r:id="rId6"/>
    <p:sldId id="267" r:id="rId7"/>
    <p:sldId id="268" r:id="rId8"/>
    <p:sldId id="277" r:id="rId9"/>
    <p:sldId id="269" r:id="rId10"/>
    <p:sldId id="270" r:id="rId11"/>
    <p:sldId id="271" r:id="rId12"/>
    <p:sldId id="272" r:id="rId13"/>
    <p:sldId id="273" r:id="rId14"/>
    <p:sldId id="274" r:id="rId15"/>
    <p:sldId id="275" r:id="rId16"/>
    <p:sldId id="279" r:id="rId17"/>
    <p:sldId id="280" r:id="rId18"/>
    <p:sldId id="281" r:id="rId19"/>
    <p:sldId id="282" r:id="rId20"/>
    <p:sldId id="283" r:id="rId21"/>
    <p:sldId id="284" r:id="rId22"/>
    <p:sldId id="285" r:id="rId23"/>
    <p:sldId id="315" r:id="rId24"/>
    <p:sldId id="316" r:id="rId25"/>
    <p:sldId id="317" r:id="rId26"/>
    <p:sldId id="318" r:id="rId27"/>
    <p:sldId id="319" r:id="rId28"/>
    <p:sldId id="320" r:id="rId29"/>
    <p:sldId id="321" r:id="rId30"/>
    <p:sldId id="322" r:id="rId31"/>
    <p:sldId id="323" r:id="rId32"/>
    <p:sldId id="286" r:id="rId33"/>
    <p:sldId id="287" r:id="rId34"/>
    <p:sldId id="288" r:id="rId35"/>
    <p:sldId id="290" r:id="rId36"/>
    <p:sldId id="289" r:id="rId37"/>
    <p:sldId id="291" r:id="rId38"/>
    <p:sldId id="292" r:id="rId39"/>
    <p:sldId id="293" r:id="rId40"/>
    <p:sldId id="295" r:id="rId41"/>
    <p:sldId id="294"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8" d="100"/>
          <a:sy n="88" d="100"/>
        </p:scale>
        <p:origin x="4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oleObject" Target="file:///C:\Users\Prof.%20Paul%20Galea\Downloads\Charts%20and%20Graphs%20updated%20(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Prof.%20Paul%20Galea\Downloads\Charts%20and%20Graphs%20updated%20(1).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Prof.%20Paul%20Galea\Downloads\Charts%20and%20Graphs%20updated%20(1).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Prof.%20Paul%20Galea\Downloads\Charts%20and%20Graphs%20updated%20(1).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Prof.%20Paul%20Galea\Downloads\Charts%20and%20Graphs%20updated%20(1).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1.xml"/></Relationships>
</file>

<file path=ppt/charts/_rels/chart6.xml.rels><?xml version="1.0" encoding="UTF-8" standalone="yes"?>
<Relationships xmlns="http://schemas.openxmlformats.org/package/2006/relationships"><Relationship Id="rId3" Type="http://schemas.openxmlformats.org/officeDocument/2006/relationships/oleObject" Target="file:///C:\Users\Prof.%20Paul%20Galea\Downloads\Charts%20and%20Graphs%20updated%20(1).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Prof.%20Paul%20Galea\Downloads\Additional%20Graphs%20(1).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Prof.%20Paul%20Galea\Downloads\Additional%20Graphs%20(1).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Prof.%20Paul%20Galea\Downloads\Additional%20Graphs%20(1).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Prof.%20Paul%20Galea\Downloads\Additional%20Graphs%20(1).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Prof.%20Paul%20Galea\Downloads\Additional%20Graphs%20(1).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Prof.%20Paul%20Galea\Downloads\Additional%20Graphs%20(1).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Prof.%20Paul%20Galea\Downloads\Additional%20Graphs%20(1).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Prof.%20Paul%20Galea\Downloads\Additional%20Graphs%20(1).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Prof.%20Paul%20Galea\Downloads\Additional%20Graphs%20(1).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file:///C:\Users\Prof.%20Paul%20Galea\Downloads\Charts%20and%20Graphs%20updated%20(1).xlsx" TargetMode="Externa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chartUserShapes" Target="../drawings/drawing2.xml"/></Relationships>
</file>

<file path=ppt/charts/_rels/chart17.xml.rels><?xml version="1.0" encoding="UTF-8" standalone="yes"?>
<Relationships xmlns="http://schemas.openxmlformats.org/package/2006/relationships"><Relationship Id="rId3" Type="http://schemas.openxmlformats.org/officeDocument/2006/relationships/oleObject" Target="file:///C:\Users\Prof.%20Paul%20Galea\Downloads\Charts%20and%20Graphs%20updated%20(1).xlsx" TargetMode="External"/><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oleObject" Target="file:///C:\Users\Prof.%20Paul%20Galea\Downloads\Charts%20and%20Graphs%20updated%20(1).xlsx" TargetMode="Externa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chartUserShapes" Target="../drawings/drawing3.xml"/></Relationships>
</file>

<file path=ppt/charts/_rels/chart19.xml.rels><?xml version="1.0" encoding="UTF-8" standalone="yes"?>
<Relationships xmlns="http://schemas.openxmlformats.org/package/2006/relationships"><Relationship Id="rId3" Type="http://schemas.openxmlformats.org/officeDocument/2006/relationships/oleObject" Target="file:///C:\Users\Prof.%20Paul%20Galea\Downloads\Charts%20and%20Graphs%20updated%20(1).xlsx" TargetMode="External"/><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oleObject" Target="file:///C:\Users\Prof.%20Paul%20Galea\Downloads\Charts%20and%20Graphs%20updated%20(1).xlsx" TargetMode="External"/><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oleObject" Target="file:///C:\Users\Prof.%20Paul%20Galea\Downloads\Charts%20and%20Graphs%20updated%20(1).xlsx" TargetMode="External"/><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oleObject" Target="file:///C:\Users\Prof.%20Paul%20Galea\Downloads\Charts%20and%20Graphs%20updated%20(1).xlsx" TargetMode="External"/><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oleObject" Target="file:///C:\Users\Prof.%20Paul%20Galea\Downloads\Charts%20and%20Graphs%20updated%20(1).xlsx" TargetMode="External"/><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oleObject" Target="file:///C:\Users\Prof.%20Paul%20Galea\Downloads\Charts%20and%20Graphs%20updated%20(1).xlsx" TargetMode="External"/><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oleObject" Target="file:///C:\Users\Prof.%20Paul%20Galea\Downloads\Charts%20and%20Graphs%20updated%20(1).xlsx" TargetMode="External"/><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oleObject" Target="file:///C:\Users\Prof.%20Paul%20Galea\Downloads\Charts%20and%20Graphs%20updated%20(1).xlsx" TargetMode="External"/><Relationship Id="rId2" Type="http://schemas.microsoft.com/office/2011/relationships/chartColorStyle" Target="colors26.xml"/><Relationship Id="rId1" Type="http://schemas.microsoft.com/office/2011/relationships/chartStyle" Target="style26.xml"/><Relationship Id="rId4" Type="http://schemas.openxmlformats.org/officeDocument/2006/relationships/chartUserShapes" Target="../drawings/drawing4.xml"/></Relationships>
</file>

<file path=ppt/charts/_rels/chart27.xml.rels><?xml version="1.0" encoding="UTF-8" standalone="yes"?>
<Relationships xmlns="http://schemas.openxmlformats.org/package/2006/relationships"><Relationship Id="rId3" Type="http://schemas.openxmlformats.org/officeDocument/2006/relationships/oleObject" Target="file:///C:\Users\Prof.%20Paul%20Galea\Downloads\Charts%20and%20Graphs%20updated%20(1).xlsx" TargetMode="External"/><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oleObject" Target="file:///C:\Users\Prof.%20Paul%20Galea\Downloads\Charts%20and%20Graphs%20updated%20(1).xlsx" TargetMode="External"/><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oleObject" Target="file:///C:\Users\Prof.%20Paul%20Galea\Downloads\Charts%20and%20Graphs%20updated%20(1).xlsx" TargetMode="External"/><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oleObject" Target="file:///C:\Users\Prof.%20Paul%20Galea\Downloads\Charts%20and%20Graphs%20updated%20(1).xlsx" TargetMode="External"/><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oleObject" Target="file:///C:\Users\Prof.%20Paul%20Galea\Downloads\Charts%20and%20Graphs%20updated%20(1).xlsx" TargetMode="External"/><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oleObject" Target="file:///C:\Users\Prof.%20Paul%20Galea\Downloads\Charts%20and%20Graphs%20updated%20(1).xlsx" TargetMode="External"/><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oleObject" Target="file:///C:\Users\Prof.%20Paul%20Galea\Downloads\Charts%20and%20Graphs%20updated%20(1).xlsx" TargetMode="External"/><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oleObject" Target="file:///C:\Users\Prof.%20Paul%20Galea\Downloads\Charts%20and%20Graphs%20updated%20(1).xlsx" TargetMode="External"/><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oleObject" Target="file:///C:\Users\Prof.%20Paul%20Galea\Downloads\Charts%20and%20Graphs%20updated%20(1).xlsx" TargetMode="External"/><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oleObject" Target="file:///C:\Users\Prof.%20Paul%20Galea\Downloads\Charts%20and%20Graphs%20updated%20(1).xlsx" TargetMode="External"/><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oleObject" Target="file:///C:\Users\Prof.%20Paul%20Galea\Downloads\Charts%20and%20Graphs%20updated%20(1).xlsx" TargetMode="External"/><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oleObject" Target="file:///C:\Users\Prof.%20Paul%20Galea\Downloads\Charts%20and%20Graphs%20updated%20(1).xlsx" TargetMode="External"/><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oleObject" Target="file:///C:\Users\Prof.%20Paul%20Galea\Downloads\Charts%20and%20Graphs%20updated%20(1).xlsx" TargetMode="External"/><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oleObject" Target="file:///C:\Users\Prof.%20Paul%20Galea\Downloads\Charts%20and%20Graphs%20updated%20(1).xlsx" TargetMode="External"/><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oleObject" Target="file:///C:\Users\Prof.%20Paul%20Galea\Downloads\Charts%20and%20Graphs%20updated%20(1).xlsx" TargetMode="External"/><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oleObject" Target="file:///C:\Users\Prof.%20Paul%20Galea\Downloads\Charts%20and%20Graphs%20updated%20(1).xlsx" TargetMode="External"/><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oleObject" Target="file:///C:\Users\Prof.%20Paul%20Galea\Downloads\Charts%20and%20Graphs%20updated%20(1).xlsx" TargetMode="External"/><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oleObject" Target="file:///C:\Users\Prof.%20Paul%20Galea\Downloads\Charts%20and%20Graphs%20updated%20(1).xlsx" TargetMode="External"/><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oleObject" Target="file:///C:\Users\Prof.%20Paul%20Galea\Downloads\Charts%20and%20Graphs%20updated%20(1).xlsx" TargetMode="External"/><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oleObject" Target="file:///C:\Users\Prof.%20Paul%20Galea\Downloads\Charts%20and%20Graphs%20updated%20(1).xlsx" TargetMode="External"/><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oleObject" Target="file:///C:\Users\Prof.%20Paul%20Galea\Downloads\Charts%20and%20Graphs%20updated%20(1).xlsx" TargetMode="External"/><Relationship Id="rId2" Type="http://schemas.microsoft.com/office/2011/relationships/chartColorStyle" Target="colors47.xml"/><Relationship Id="rId1" Type="http://schemas.microsoft.com/office/2011/relationships/chartStyle" Target="style47.xml"/><Relationship Id="rId4" Type="http://schemas.openxmlformats.org/officeDocument/2006/relationships/chartUserShapes" Target="../drawings/drawing5.xml"/></Relationships>
</file>

<file path=ppt/charts/_rels/chart48.xml.rels><?xml version="1.0" encoding="UTF-8" standalone="yes"?>
<Relationships xmlns="http://schemas.openxmlformats.org/package/2006/relationships"><Relationship Id="rId3" Type="http://schemas.openxmlformats.org/officeDocument/2006/relationships/oleObject" Target="file:///C:\Users\Prof.%20Paul%20Galea\Downloads\Charts%20and%20Graphs%20updated%20(1).xlsx" TargetMode="External"/><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oleObject" Target="file:///C:\Users\Prof.%20Paul%20Galea\Downloads\Charts%20and%20Graphs%20updated%20(1).xlsx" TargetMode="External"/><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oleObject" Target="file:///C:\Users\Prof.%20Paul%20Galea\Downloads\Charts%20and%20Graphs%20updated%20(1).xlsx" TargetMode="External"/><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oleObject" Target="file:///C:\Users\Prof.%20Paul%20Galea\Downloads\Charts%20and%20Graphs%20updated%20(1).xlsx" TargetMode="External"/><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oleObject" Target="file:///C:\Users\Prof.%20Paul%20Galea\Downloads\Charts%20and%20Graphs%20updated%20(1).xlsx" TargetMode="External"/><Relationship Id="rId2" Type="http://schemas.microsoft.com/office/2011/relationships/chartColorStyle" Target="colors52.xml"/><Relationship Id="rId1" Type="http://schemas.microsoft.com/office/2011/relationships/chartStyle" Target="style5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dirty="0" smtClean="0"/>
              <a:t>PARTICIPANTS </a:t>
            </a:r>
            <a:r>
              <a:rPr lang="en-GB" dirty="0"/>
              <a:t>BY AGE</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61EF-4709-A0BC-32F477D8AD36}"/>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61EF-4709-A0BC-32F477D8AD36}"/>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61EF-4709-A0BC-32F477D8AD36}"/>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61EF-4709-A0BC-32F477D8AD36}"/>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61EF-4709-A0BC-32F477D8AD36}"/>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15:layout/>
              </c:ext>
            </c:extLst>
          </c:dLbls>
          <c:cat>
            <c:strRef>
              <c:f>'[Charts and Graphs updated (1).xlsx]Sheet1'!$A$24:$A$28</c:f>
              <c:strCache>
                <c:ptCount val="5"/>
                <c:pt idx="0">
                  <c:v>Youths (Y) - 16-30 years</c:v>
                </c:pt>
                <c:pt idx="1">
                  <c:v>Adults (A) - 31-49 years</c:v>
                </c:pt>
                <c:pt idx="2">
                  <c:v>Middle Aged (M) - 50-59</c:v>
                </c:pt>
                <c:pt idx="3">
                  <c:v>Seniors (S) - 60-69 years</c:v>
                </c:pt>
                <c:pt idx="4">
                  <c:v>Retired (R) - 70 -90 years</c:v>
                </c:pt>
              </c:strCache>
            </c:strRef>
          </c:cat>
          <c:val>
            <c:numRef>
              <c:f>'[Charts and Graphs updated (1).xlsx]Sheet1'!$B$24:$B$28</c:f>
              <c:numCache>
                <c:formatCode>General</c:formatCode>
                <c:ptCount val="5"/>
                <c:pt idx="0">
                  <c:v>221</c:v>
                </c:pt>
                <c:pt idx="1">
                  <c:v>433</c:v>
                </c:pt>
                <c:pt idx="2">
                  <c:v>237</c:v>
                </c:pt>
                <c:pt idx="3">
                  <c:v>139</c:v>
                </c:pt>
                <c:pt idx="4">
                  <c:v>71</c:v>
                </c:pt>
              </c:numCache>
            </c:numRef>
          </c:val>
          <c:extLst>
            <c:ext xmlns:c16="http://schemas.microsoft.com/office/drawing/2014/chart" uri="{C3380CC4-5D6E-409C-BE32-E72D297353CC}">
              <c16:uniqueId val="{0000000A-61EF-4709-A0BC-32F477D8AD36}"/>
            </c:ext>
          </c:extLst>
        </c:ser>
        <c:ser>
          <c:idx val="1"/>
          <c:order val="1"/>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C-61EF-4709-A0BC-32F477D8AD36}"/>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E-61EF-4709-A0BC-32F477D8AD36}"/>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10-61EF-4709-A0BC-32F477D8AD36}"/>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12-61EF-4709-A0BC-32F477D8AD36}"/>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14-61EF-4709-A0BC-32F477D8AD36}"/>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'[Charts and Graphs updated (1).xlsx]Sheet1'!$A$24:$A$28</c:f>
              <c:strCache>
                <c:ptCount val="5"/>
                <c:pt idx="0">
                  <c:v>Youths (Y) - 16-30 years</c:v>
                </c:pt>
                <c:pt idx="1">
                  <c:v>Adults (A) - 31-49 years</c:v>
                </c:pt>
                <c:pt idx="2">
                  <c:v>Middle Aged (M) - 50-59</c:v>
                </c:pt>
                <c:pt idx="3">
                  <c:v>Seniors (S) - 60-69 years</c:v>
                </c:pt>
                <c:pt idx="4">
                  <c:v>Retired (R) - 70 -90 years</c:v>
                </c:pt>
              </c:strCache>
            </c:strRef>
          </c:cat>
          <c:val>
            <c:numRef>
              <c:f>'[Charts and Graphs updated (1).xlsx]Sheet1'!$C$24:$C$28</c:f>
              <c:numCache>
                <c:formatCode>0%</c:formatCode>
                <c:ptCount val="5"/>
                <c:pt idx="0">
                  <c:v>0.2</c:v>
                </c:pt>
                <c:pt idx="1">
                  <c:v>0.39</c:v>
                </c:pt>
                <c:pt idx="2">
                  <c:v>0.22</c:v>
                </c:pt>
                <c:pt idx="3">
                  <c:v>0.13</c:v>
                </c:pt>
                <c:pt idx="4">
                  <c:v>0.06</c:v>
                </c:pt>
              </c:numCache>
            </c:numRef>
          </c:val>
          <c:extLst>
            <c:ext xmlns:c16="http://schemas.microsoft.com/office/drawing/2014/chart" uri="{C3380CC4-5D6E-409C-BE32-E72D297353CC}">
              <c16:uniqueId val="{00000015-61EF-4709-A0BC-32F477D8AD36}"/>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a:t>GENDER</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FDAC-43A6-A8C7-74C1F6CA7434}"/>
              </c:ext>
            </c:extLst>
          </c:dPt>
          <c:dPt>
            <c:idx val="1"/>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FDAC-43A6-A8C7-74C1F6CA7434}"/>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0"/>
            <c:showCatName val="1"/>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15:layout/>
              </c:ext>
            </c:extLst>
          </c:dLbls>
          <c:cat>
            <c:strRef>
              <c:f>'[Charts and Graphs updated (1).xlsx]Sheet1'!$A$2:$A$3</c:f>
              <c:strCache>
                <c:ptCount val="2"/>
                <c:pt idx="0">
                  <c:v>Male</c:v>
                </c:pt>
                <c:pt idx="1">
                  <c:v>Female</c:v>
                </c:pt>
              </c:strCache>
            </c:strRef>
          </c:cat>
          <c:val>
            <c:numRef>
              <c:f>'[Charts and Graphs updated (1).xlsx]Sheet1'!$B$2:$B$3</c:f>
              <c:numCache>
                <c:formatCode>General</c:formatCode>
                <c:ptCount val="2"/>
                <c:pt idx="0">
                  <c:v>385</c:v>
                </c:pt>
                <c:pt idx="1">
                  <c:v>711</c:v>
                </c:pt>
              </c:numCache>
            </c:numRef>
          </c:val>
          <c:extLst>
            <c:ext xmlns:c16="http://schemas.microsoft.com/office/drawing/2014/chart" uri="{C3380CC4-5D6E-409C-BE32-E72D297353CC}">
              <c16:uniqueId val="{00000004-FDAC-43A6-A8C7-74C1F6CA7434}"/>
            </c:ext>
          </c:extLst>
        </c:ser>
        <c:dLbls>
          <c:dLblPos val="ctr"/>
          <c:showLegendKey val="0"/>
          <c:showVal val="0"/>
          <c:showCatName val="1"/>
          <c:showSerName val="0"/>
          <c:showPercent val="0"/>
          <c:showBubbleSize val="0"/>
          <c:showLeaderLines val="1"/>
        </c:dLbls>
      </c:pie3DChart>
      <c:spPr>
        <a:noFill/>
        <a:ln>
          <a:noFill/>
        </a:ln>
        <a:effectLst/>
      </c:spPr>
    </c:plotArea>
    <c:legend>
      <c:legendPos val="r"/>
      <c:layou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45CB-45E1-A9E7-CC5B90FAC72A}"/>
              </c:ext>
            </c:extLst>
          </c:dPt>
          <c:dPt>
            <c:idx val="1"/>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45CB-45E1-A9E7-CC5B90FAC72A}"/>
              </c:ext>
            </c:extLst>
          </c:dPt>
          <c:dPt>
            <c:idx val="2"/>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45CB-45E1-A9E7-CC5B90FAC72A}"/>
              </c:ext>
            </c:extLst>
          </c:dPt>
          <c:dPt>
            <c:idx val="3"/>
            <c:bubble3D val="0"/>
            <c:spPr>
              <a:solidFill>
                <a:schemeClr val="accent2">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45CB-45E1-A9E7-CC5B90FAC72A}"/>
              </c:ext>
            </c:extLst>
          </c:dPt>
          <c:dPt>
            <c:idx val="4"/>
            <c:bubble3D val="0"/>
            <c:spPr>
              <a:solidFill>
                <a:schemeClr val="accent4">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45CB-45E1-A9E7-CC5B90FAC72A}"/>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1-45CB-45E1-A9E7-CC5B90FAC72A}"/>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3-45CB-45E1-A9E7-CC5B90FAC72A}"/>
                </c:ext>
              </c:extLst>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6"/>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5-45CB-45E1-A9E7-CC5B90FAC72A}"/>
                </c:ext>
              </c:extLst>
            </c:dLbl>
            <c:dLbl>
              <c:idx val="3"/>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lumMod val="60000"/>
                        </a:schemeClr>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7-45CB-45E1-A9E7-CC5B90FAC72A}"/>
                </c:ext>
              </c:extLst>
            </c:dLbl>
            <c:dLbl>
              <c:idx val="4"/>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lumMod val="60000"/>
                        </a:schemeClr>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9-45CB-45E1-A9E7-CC5B90FAC72A}"/>
                </c:ext>
              </c:extLst>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'[Charts and Graphs updated (1).xlsx]Sheet1'!$A$46:$A$50</c:f>
              <c:strCache>
                <c:ptCount val="5"/>
                <c:pt idx="0">
                  <c:v>Certificate/Diploma</c:v>
                </c:pt>
                <c:pt idx="1">
                  <c:v>Bachelor</c:v>
                </c:pt>
                <c:pt idx="2">
                  <c:v>Master</c:v>
                </c:pt>
                <c:pt idx="3">
                  <c:v>Doctorate</c:v>
                </c:pt>
                <c:pt idx="4">
                  <c:v>School Leaving Certificate</c:v>
                </c:pt>
              </c:strCache>
            </c:strRef>
          </c:cat>
          <c:val>
            <c:numRef>
              <c:f>'[Charts and Graphs updated (1).xlsx]Sheet1'!$B$46:$B$50</c:f>
              <c:numCache>
                <c:formatCode>0%</c:formatCode>
                <c:ptCount val="5"/>
                <c:pt idx="0">
                  <c:v>0.27</c:v>
                </c:pt>
                <c:pt idx="1">
                  <c:v>0.28999999999999998</c:v>
                </c:pt>
                <c:pt idx="2">
                  <c:v>0.27</c:v>
                </c:pt>
                <c:pt idx="3">
                  <c:v>0.08</c:v>
                </c:pt>
                <c:pt idx="4">
                  <c:v>0.09</c:v>
                </c:pt>
              </c:numCache>
            </c:numRef>
          </c:val>
          <c:extLst>
            <c:ext xmlns:c16="http://schemas.microsoft.com/office/drawing/2014/chart" uri="{C3380CC4-5D6E-409C-BE32-E72D297353CC}">
              <c16:uniqueId val="{0000000A-45CB-45E1-A9E7-CC5B90FAC72A}"/>
            </c:ext>
          </c:extLst>
        </c:ser>
        <c:dLbls>
          <c:dLblPos val="outEnd"/>
          <c:showLegendKey val="0"/>
          <c:showVal val="0"/>
          <c:showCatName val="0"/>
          <c:showSerName val="0"/>
          <c:showPercent val="1"/>
          <c:showBubbleSize val="0"/>
          <c:showLeaderLines val="1"/>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021633659428932E-2"/>
          <c:y val="1.7340235785443945E-2"/>
          <c:w val="0.95008947745168215"/>
          <c:h val="0.84163098397230718"/>
        </c:manualLayout>
      </c:layout>
      <c:barChart>
        <c:barDir val="col"/>
        <c:grouping val="clustered"/>
        <c:varyColors val="0"/>
        <c:ser>
          <c:idx val="0"/>
          <c:order val="0"/>
          <c:tx>
            <c:strRef>
              <c:f>'[Charts and Graphs updated (1).xlsx]Sheet1'!$B$69</c:f>
              <c:strCache>
                <c:ptCount val="1"/>
                <c:pt idx="0">
                  <c:v>Catholic</c:v>
                </c:pt>
              </c:strCache>
            </c:strRef>
          </c:tx>
          <c:spPr>
            <a:solidFill>
              <a:schemeClr val="accent1"/>
            </a:solidFill>
            <a:ln>
              <a:noFill/>
            </a:ln>
            <a:effectLst/>
          </c:spPr>
          <c:invertIfNegative val="0"/>
          <c:cat>
            <c:strRef>
              <c:f>'[Charts and Graphs updated (1).xlsx]Sheet1'!$A$70:$A$74</c:f>
              <c:strCache>
                <c:ptCount val="5"/>
                <c:pt idx="0">
                  <c:v>Y</c:v>
                </c:pt>
                <c:pt idx="1">
                  <c:v>A</c:v>
                </c:pt>
                <c:pt idx="2">
                  <c:v>M</c:v>
                </c:pt>
                <c:pt idx="3">
                  <c:v>S</c:v>
                </c:pt>
                <c:pt idx="4">
                  <c:v>R</c:v>
                </c:pt>
              </c:strCache>
            </c:strRef>
          </c:cat>
          <c:val>
            <c:numRef>
              <c:f>'[Charts and Graphs updated (1).xlsx]Sheet1'!$B$70:$B$74</c:f>
              <c:numCache>
                <c:formatCode>General</c:formatCode>
                <c:ptCount val="5"/>
                <c:pt idx="0">
                  <c:v>159</c:v>
                </c:pt>
                <c:pt idx="1">
                  <c:v>401</c:v>
                </c:pt>
                <c:pt idx="2">
                  <c:v>216</c:v>
                </c:pt>
                <c:pt idx="3">
                  <c:v>125</c:v>
                </c:pt>
                <c:pt idx="4">
                  <c:v>66</c:v>
                </c:pt>
              </c:numCache>
            </c:numRef>
          </c:val>
          <c:extLst>
            <c:ext xmlns:c16="http://schemas.microsoft.com/office/drawing/2014/chart" uri="{C3380CC4-5D6E-409C-BE32-E72D297353CC}">
              <c16:uniqueId val="{00000000-CCF5-4FBC-B19D-4C4746A83339}"/>
            </c:ext>
          </c:extLst>
        </c:ser>
        <c:ser>
          <c:idx val="1"/>
          <c:order val="1"/>
          <c:tx>
            <c:strRef>
              <c:f>'[Charts and Graphs updated (1).xlsx]Sheet1'!$C$69</c:f>
              <c:strCache>
                <c:ptCount val="1"/>
                <c:pt idx="0">
                  <c:v>No Religion</c:v>
                </c:pt>
              </c:strCache>
            </c:strRef>
          </c:tx>
          <c:spPr>
            <a:solidFill>
              <a:schemeClr val="accent2"/>
            </a:solidFill>
            <a:ln>
              <a:noFill/>
            </a:ln>
            <a:effectLst/>
          </c:spPr>
          <c:invertIfNegative val="0"/>
          <c:cat>
            <c:strRef>
              <c:f>'[Charts and Graphs updated (1).xlsx]Sheet1'!$A$70:$A$74</c:f>
              <c:strCache>
                <c:ptCount val="5"/>
                <c:pt idx="0">
                  <c:v>Y</c:v>
                </c:pt>
                <c:pt idx="1">
                  <c:v>A</c:v>
                </c:pt>
                <c:pt idx="2">
                  <c:v>M</c:v>
                </c:pt>
                <c:pt idx="3">
                  <c:v>S</c:v>
                </c:pt>
                <c:pt idx="4">
                  <c:v>R</c:v>
                </c:pt>
              </c:strCache>
            </c:strRef>
          </c:cat>
          <c:val>
            <c:numRef>
              <c:f>'[Charts and Graphs updated (1).xlsx]Sheet1'!$C$70:$C$74</c:f>
              <c:numCache>
                <c:formatCode>General</c:formatCode>
                <c:ptCount val="5"/>
                <c:pt idx="0">
                  <c:v>44</c:v>
                </c:pt>
                <c:pt idx="1">
                  <c:v>21</c:v>
                </c:pt>
                <c:pt idx="2">
                  <c:v>13</c:v>
                </c:pt>
                <c:pt idx="3">
                  <c:v>3</c:v>
                </c:pt>
                <c:pt idx="4">
                  <c:v>2</c:v>
                </c:pt>
              </c:numCache>
            </c:numRef>
          </c:val>
          <c:extLst>
            <c:ext xmlns:c16="http://schemas.microsoft.com/office/drawing/2014/chart" uri="{C3380CC4-5D6E-409C-BE32-E72D297353CC}">
              <c16:uniqueId val="{00000001-CCF5-4FBC-B19D-4C4746A83339}"/>
            </c:ext>
          </c:extLst>
        </c:ser>
        <c:ser>
          <c:idx val="2"/>
          <c:order val="2"/>
          <c:tx>
            <c:strRef>
              <c:f>'[Charts and Graphs updated (1).xlsx]Sheet1'!$D$69</c:f>
              <c:strCache>
                <c:ptCount val="1"/>
                <c:pt idx="0">
                  <c:v>Atheist</c:v>
                </c:pt>
              </c:strCache>
            </c:strRef>
          </c:tx>
          <c:spPr>
            <a:solidFill>
              <a:schemeClr val="accent3"/>
            </a:solidFill>
            <a:ln>
              <a:noFill/>
            </a:ln>
            <a:effectLst/>
          </c:spPr>
          <c:invertIfNegative val="0"/>
          <c:cat>
            <c:strRef>
              <c:f>'[Charts and Graphs updated (1).xlsx]Sheet1'!$A$70:$A$74</c:f>
              <c:strCache>
                <c:ptCount val="5"/>
                <c:pt idx="0">
                  <c:v>Y</c:v>
                </c:pt>
                <c:pt idx="1">
                  <c:v>A</c:v>
                </c:pt>
                <c:pt idx="2">
                  <c:v>M</c:v>
                </c:pt>
                <c:pt idx="3">
                  <c:v>S</c:v>
                </c:pt>
                <c:pt idx="4">
                  <c:v>R</c:v>
                </c:pt>
              </c:strCache>
            </c:strRef>
          </c:cat>
          <c:val>
            <c:numRef>
              <c:f>'[Charts and Graphs updated (1).xlsx]Sheet1'!$D$70:$D$74</c:f>
              <c:numCache>
                <c:formatCode>General</c:formatCode>
                <c:ptCount val="5"/>
                <c:pt idx="0">
                  <c:v>12</c:v>
                </c:pt>
                <c:pt idx="1">
                  <c:v>9</c:v>
                </c:pt>
                <c:pt idx="2">
                  <c:v>4</c:v>
                </c:pt>
                <c:pt idx="3">
                  <c:v>4</c:v>
                </c:pt>
                <c:pt idx="4">
                  <c:v>0</c:v>
                </c:pt>
              </c:numCache>
            </c:numRef>
          </c:val>
          <c:extLst>
            <c:ext xmlns:c16="http://schemas.microsoft.com/office/drawing/2014/chart" uri="{C3380CC4-5D6E-409C-BE32-E72D297353CC}">
              <c16:uniqueId val="{00000002-CCF5-4FBC-B19D-4C4746A83339}"/>
            </c:ext>
          </c:extLst>
        </c:ser>
        <c:dLbls>
          <c:showLegendKey val="0"/>
          <c:showVal val="0"/>
          <c:showCatName val="0"/>
          <c:showSerName val="0"/>
          <c:showPercent val="0"/>
          <c:showBubbleSize val="0"/>
        </c:dLbls>
        <c:gapWidth val="150"/>
        <c:axId val="729661855"/>
        <c:axId val="728825359"/>
      </c:barChart>
      <c:catAx>
        <c:axId val="7296618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28825359"/>
        <c:crosses val="autoZero"/>
        <c:auto val="1"/>
        <c:lblAlgn val="ctr"/>
        <c:lblOffset val="100"/>
        <c:noMultiLvlLbl val="0"/>
      </c:catAx>
      <c:valAx>
        <c:axId val="72882535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29661855"/>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444444444444447E-2"/>
          <c:y val="9.0353227771010958E-2"/>
          <c:w val="0.88500000000000001"/>
          <c:h val="0.79225334957369065"/>
        </c:manualLayout>
      </c:layout>
      <c:barChart>
        <c:barDir val="col"/>
        <c:grouping val="stacked"/>
        <c:varyColors val="1"/>
        <c:ser>
          <c:idx val="0"/>
          <c:order val="0"/>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B614-43B8-B725-207E23B3A593}"/>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B614-43B8-B725-207E23B3A593}"/>
              </c:ext>
            </c:extLst>
          </c:dPt>
          <c:cat>
            <c:strRef>
              <c:f>'[Charts and Graphs updated (1).xlsx]Sheet1'!$A$88:$A$89</c:f>
              <c:strCache>
                <c:ptCount val="2"/>
                <c:pt idx="0">
                  <c:v>Regularly or Irregularly</c:v>
                </c:pt>
                <c:pt idx="1">
                  <c:v>Rarely or Never</c:v>
                </c:pt>
              </c:strCache>
            </c:strRef>
          </c:cat>
          <c:val>
            <c:numRef>
              <c:f>'[Charts and Graphs updated (1).xlsx]Sheet1'!$B$88:$B$89</c:f>
              <c:numCache>
                <c:formatCode>0%</c:formatCode>
                <c:ptCount val="2"/>
                <c:pt idx="0">
                  <c:v>0.71</c:v>
                </c:pt>
                <c:pt idx="1">
                  <c:v>0.28000000000000003</c:v>
                </c:pt>
              </c:numCache>
            </c:numRef>
          </c:val>
          <c:extLst>
            <c:ext xmlns:c16="http://schemas.microsoft.com/office/drawing/2014/chart" uri="{C3380CC4-5D6E-409C-BE32-E72D297353CC}">
              <c16:uniqueId val="{00000004-B614-43B8-B725-207E23B3A593}"/>
            </c:ext>
          </c:extLst>
        </c:ser>
        <c:dLbls>
          <c:showLegendKey val="0"/>
          <c:showVal val="0"/>
          <c:showCatName val="0"/>
          <c:showSerName val="0"/>
          <c:showPercent val="0"/>
          <c:showBubbleSize val="0"/>
        </c:dLbls>
        <c:gapWidth val="150"/>
        <c:overlap val="100"/>
        <c:axId val="700546623"/>
        <c:axId val="725955183"/>
      </c:barChart>
      <c:catAx>
        <c:axId val="7005466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25955183"/>
        <c:crosses val="autoZero"/>
        <c:auto val="1"/>
        <c:lblAlgn val="ctr"/>
        <c:lblOffset val="100"/>
        <c:noMultiLvlLbl val="0"/>
      </c:catAx>
      <c:valAx>
        <c:axId val="72595518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0054662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'[Charts and Graphs updated (1).xlsx]Sheet1'!$A$140</c:f>
              <c:strCache>
                <c:ptCount val="1"/>
                <c:pt idx="0">
                  <c:v>Y</c:v>
                </c:pt>
              </c:strCache>
            </c:strRef>
          </c:tx>
          <c:spPr>
            <a:solidFill>
              <a:schemeClr val="accent1"/>
            </a:solidFill>
            <a:ln>
              <a:noFill/>
            </a:ln>
            <a:effectLst/>
          </c:spPr>
          <c:invertIfNegative val="0"/>
          <c:cat>
            <c:strRef>
              <c:f>'[Charts and Graphs updated (1).xlsx]Sheet1'!$B$139:$H$139</c:f>
              <c:strCache>
                <c:ptCount val="7"/>
                <c:pt idx="0">
                  <c:v>Everyday</c:v>
                </c:pt>
                <c:pt idx="1">
                  <c:v>Several times a week</c:v>
                </c:pt>
                <c:pt idx="2">
                  <c:v>Once a week</c:v>
                </c:pt>
                <c:pt idx="3">
                  <c:v>Once a month</c:v>
                </c:pt>
                <c:pt idx="4">
                  <c:v>Twice a month</c:v>
                </c:pt>
                <c:pt idx="5">
                  <c:v>Once in a while</c:v>
                </c:pt>
                <c:pt idx="6">
                  <c:v>Never</c:v>
                </c:pt>
              </c:strCache>
            </c:strRef>
          </c:cat>
          <c:val>
            <c:numRef>
              <c:f>'[Charts and Graphs updated (1).xlsx]Sheet1'!$B$140:$H$140</c:f>
              <c:numCache>
                <c:formatCode>General</c:formatCode>
                <c:ptCount val="7"/>
                <c:pt idx="0">
                  <c:v>8</c:v>
                </c:pt>
                <c:pt idx="1">
                  <c:v>19</c:v>
                </c:pt>
                <c:pt idx="2">
                  <c:v>81</c:v>
                </c:pt>
                <c:pt idx="3">
                  <c:v>4</c:v>
                </c:pt>
                <c:pt idx="4">
                  <c:v>3</c:v>
                </c:pt>
                <c:pt idx="5">
                  <c:v>50</c:v>
                </c:pt>
                <c:pt idx="6">
                  <c:v>56</c:v>
                </c:pt>
              </c:numCache>
            </c:numRef>
          </c:val>
          <c:extLst>
            <c:ext xmlns:c16="http://schemas.microsoft.com/office/drawing/2014/chart" uri="{C3380CC4-5D6E-409C-BE32-E72D297353CC}">
              <c16:uniqueId val="{00000000-BA7A-458F-9B0D-6956F739B48B}"/>
            </c:ext>
          </c:extLst>
        </c:ser>
        <c:ser>
          <c:idx val="1"/>
          <c:order val="1"/>
          <c:tx>
            <c:strRef>
              <c:f>'[Charts and Graphs updated (1).xlsx]Sheet1'!$A$141</c:f>
              <c:strCache>
                <c:ptCount val="1"/>
                <c:pt idx="0">
                  <c:v>A</c:v>
                </c:pt>
              </c:strCache>
            </c:strRef>
          </c:tx>
          <c:spPr>
            <a:solidFill>
              <a:schemeClr val="accent2"/>
            </a:solidFill>
            <a:ln>
              <a:noFill/>
            </a:ln>
            <a:effectLst/>
          </c:spPr>
          <c:invertIfNegative val="0"/>
          <c:cat>
            <c:strRef>
              <c:f>'[Charts and Graphs updated (1).xlsx]Sheet1'!$B$139:$H$139</c:f>
              <c:strCache>
                <c:ptCount val="7"/>
                <c:pt idx="0">
                  <c:v>Everyday</c:v>
                </c:pt>
                <c:pt idx="1">
                  <c:v>Several times a week</c:v>
                </c:pt>
                <c:pt idx="2">
                  <c:v>Once a week</c:v>
                </c:pt>
                <c:pt idx="3">
                  <c:v>Once a month</c:v>
                </c:pt>
                <c:pt idx="4">
                  <c:v>Twice a month</c:v>
                </c:pt>
                <c:pt idx="5">
                  <c:v>Once in a while</c:v>
                </c:pt>
                <c:pt idx="6">
                  <c:v>Never</c:v>
                </c:pt>
              </c:strCache>
            </c:strRef>
          </c:cat>
          <c:val>
            <c:numRef>
              <c:f>'[Charts and Graphs updated (1).xlsx]Sheet1'!$B$141:$H$141</c:f>
              <c:numCache>
                <c:formatCode>General</c:formatCode>
                <c:ptCount val="7"/>
                <c:pt idx="0">
                  <c:v>28</c:v>
                </c:pt>
                <c:pt idx="1">
                  <c:v>36</c:v>
                </c:pt>
                <c:pt idx="2">
                  <c:v>226</c:v>
                </c:pt>
                <c:pt idx="3">
                  <c:v>18</c:v>
                </c:pt>
                <c:pt idx="4">
                  <c:v>11</c:v>
                </c:pt>
                <c:pt idx="5">
                  <c:v>82</c:v>
                </c:pt>
                <c:pt idx="6">
                  <c:v>33</c:v>
                </c:pt>
              </c:numCache>
            </c:numRef>
          </c:val>
          <c:extLst>
            <c:ext xmlns:c16="http://schemas.microsoft.com/office/drawing/2014/chart" uri="{C3380CC4-5D6E-409C-BE32-E72D297353CC}">
              <c16:uniqueId val="{00000001-BA7A-458F-9B0D-6956F739B48B}"/>
            </c:ext>
          </c:extLst>
        </c:ser>
        <c:ser>
          <c:idx val="2"/>
          <c:order val="2"/>
          <c:tx>
            <c:strRef>
              <c:f>'[Charts and Graphs updated (1).xlsx]Sheet1'!$A$142</c:f>
              <c:strCache>
                <c:ptCount val="1"/>
                <c:pt idx="0">
                  <c:v>M</c:v>
                </c:pt>
              </c:strCache>
            </c:strRef>
          </c:tx>
          <c:spPr>
            <a:solidFill>
              <a:schemeClr val="accent3"/>
            </a:solidFill>
            <a:ln>
              <a:noFill/>
            </a:ln>
            <a:effectLst/>
          </c:spPr>
          <c:invertIfNegative val="0"/>
          <c:cat>
            <c:strRef>
              <c:f>'[Charts and Graphs updated (1).xlsx]Sheet1'!$B$139:$H$139</c:f>
              <c:strCache>
                <c:ptCount val="7"/>
                <c:pt idx="0">
                  <c:v>Everyday</c:v>
                </c:pt>
                <c:pt idx="1">
                  <c:v>Several times a week</c:v>
                </c:pt>
                <c:pt idx="2">
                  <c:v>Once a week</c:v>
                </c:pt>
                <c:pt idx="3">
                  <c:v>Once a month</c:v>
                </c:pt>
                <c:pt idx="4">
                  <c:v>Twice a month</c:v>
                </c:pt>
                <c:pt idx="5">
                  <c:v>Once in a while</c:v>
                </c:pt>
                <c:pt idx="6">
                  <c:v>Never</c:v>
                </c:pt>
              </c:strCache>
            </c:strRef>
          </c:cat>
          <c:val>
            <c:numRef>
              <c:f>'[Charts and Graphs updated (1).xlsx]Sheet1'!$B$142:$H$142</c:f>
              <c:numCache>
                <c:formatCode>General</c:formatCode>
                <c:ptCount val="7"/>
                <c:pt idx="0">
                  <c:v>30</c:v>
                </c:pt>
                <c:pt idx="1">
                  <c:v>29</c:v>
                </c:pt>
                <c:pt idx="2">
                  <c:v>116</c:v>
                </c:pt>
                <c:pt idx="5">
                  <c:v>40</c:v>
                </c:pt>
                <c:pt idx="6">
                  <c:v>19</c:v>
                </c:pt>
              </c:numCache>
            </c:numRef>
          </c:val>
          <c:extLst>
            <c:ext xmlns:c16="http://schemas.microsoft.com/office/drawing/2014/chart" uri="{C3380CC4-5D6E-409C-BE32-E72D297353CC}">
              <c16:uniqueId val="{00000002-BA7A-458F-9B0D-6956F739B48B}"/>
            </c:ext>
          </c:extLst>
        </c:ser>
        <c:ser>
          <c:idx val="3"/>
          <c:order val="3"/>
          <c:tx>
            <c:strRef>
              <c:f>'[Charts and Graphs updated (1).xlsx]Sheet1'!$A$143</c:f>
              <c:strCache>
                <c:ptCount val="1"/>
                <c:pt idx="0">
                  <c:v>S</c:v>
                </c:pt>
              </c:strCache>
            </c:strRef>
          </c:tx>
          <c:spPr>
            <a:solidFill>
              <a:schemeClr val="accent4"/>
            </a:solidFill>
            <a:ln>
              <a:noFill/>
            </a:ln>
            <a:effectLst/>
          </c:spPr>
          <c:invertIfNegative val="0"/>
          <c:cat>
            <c:strRef>
              <c:f>'[Charts and Graphs updated (1).xlsx]Sheet1'!$B$139:$H$139</c:f>
              <c:strCache>
                <c:ptCount val="7"/>
                <c:pt idx="0">
                  <c:v>Everyday</c:v>
                </c:pt>
                <c:pt idx="1">
                  <c:v>Several times a week</c:v>
                </c:pt>
                <c:pt idx="2">
                  <c:v>Once a week</c:v>
                </c:pt>
                <c:pt idx="3">
                  <c:v>Once a month</c:v>
                </c:pt>
                <c:pt idx="4">
                  <c:v>Twice a month</c:v>
                </c:pt>
                <c:pt idx="5">
                  <c:v>Once in a while</c:v>
                </c:pt>
                <c:pt idx="6">
                  <c:v>Never</c:v>
                </c:pt>
              </c:strCache>
            </c:strRef>
          </c:cat>
          <c:val>
            <c:numRef>
              <c:f>'[Charts and Graphs updated (1).xlsx]Sheet1'!$B$143:$H$143</c:f>
              <c:numCache>
                <c:formatCode>General</c:formatCode>
                <c:ptCount val="7"/>
                <c:pt idx="0">
                  <c:v>31</c:v>
                </c:pt>
                <c:pt idx="1">
                  <c:v>22</c:v>
                </c:pt>
                <c:pt idx="2">
                  <c:v>64</c:v>
                </c:pt>
                <c:pt idx="6">
                  <c:v>14</c:v>
                </c:pt>
              </c:numCache>
            </c:numRef>
          </c:val>
          <c:extLst>
            <c:ext xmlns:c16="http://schemas.microsoft.com/office/drawing/2014/chart" uri="{C3380CC4-5D6E-409C-BE32-E72D297353CC}">
              <c16:uniqueId val="{00000003-BA7A-458F-9B0D-6956F739B48B}"/>
            </c:ext>
          </c:extLst>
        </c:ser>
        <c:ser>
          <c:idx val="4"/>
          <c:order val="4"/>
          <c:tx>
            <c:strRef>
              <c:f>'[Charts and Graphs updated (1).xlsx]Sheet1'!$A$144</c:f>
              <c:strCache>
                <c:ptCount val="1"/>
                <c:pt idx="0">
                  <c:v>R</c:v>
                </c:pt>
              </c:strCache>
            </c:strRef>
          </c:tx>
          <c:spPr>
            <a:solidFill>
              <a:schemeClr val="accent5"/>
            </a:solidFill>
            <a:ln>
              <a:noFill/>
            </a:ln>
            <a:effectLst/>
          </c:spPr>
          <c:invertIfNegative val="0"/>
          <c:cat>
            <c:strRef>
              <c:f>'[Charts and Graphs updated (1).xlsx]Sheet1'!$B$139:$H$139</c:f>
              <c:strCache>
                <c:ptCount val="7"/>
                <c:pt idx="0">
                  <c:v>Everyday</c:v>
                </c:pt>
                <c:pt idx="1">
                  <c:v>Several times a week</c:v>
                </c:pt>
                <c:pt idx="2">
                  <c:v>Once a week</c:v>
                </c:pt>
                <c:pt idx="3">
                  <c:v>Once a month</c:v>
                </c:pt>
                <c:pt idx="4">
                  <c:v>Twice a month</c:v>
                </c:pt>
                <c:pt idx="5">
                  <c:v>Once in a while</c:v>
                </c:pt>
                <c:pt idx="6">
                  <c:v>Never</c:v>
                </c:pt>
              </c:strCache>
            </c:strRef>
          </c:cat>
          <c:val>
            <c:numRef>
              <c:f>'[Charts and Graphs updated (1).xlsx]Sheet1'!$B$144:$H$144</c:f>
              <c:numCache>
                <c:formatCode>General</c:formatCode>
                <c:ptCount val="7"/>
                <c:pt idx="0">
                  <c:v>29</c:v>
                </c:pt>
                <c:pt idx="1">
                  <c:v>7</c:v>
                </c:pt>
                <c:pt idx="2">
                  <c:v>28</c:v>
                </c:pt>
                <c:pt idx="6">
                  <c:v>2</c:v>
                </c:pt>
              </c:numCache>
            </c:numRef>
          </c:val>
          <c:extLst>
            <c:ext xmlns:c16="http://schemas.microsoft.com/office/drawing/2014/chart" uri="{C3380CC4-5D6E-409C-BE32-E72D297353CC}">
              <c16:uniqueId val="{00000004-BA7A-458F-9B0D-6956F739B48B}"/>
            </c:ext>
          </c:extLst>
        </c:ser>
        <c:dLbls>
          <c:showLegendKey val="0"/>
          <c:showVal val="0"/>
          <c:showCatName val="0"/>
          <c:showSerName val="0"/>
          <c:showPercent val="0"/>
          <c:showBubbleSize val="0"/>
        </c:dLbls>
        <c:gapWidth val="219"/>
        <c:overlap val="-27"/>
        <c:axId val="759405487"/>
        <c:axId val="759893535"/>
      </c:barChart>
      <c:catAx>
        <c:axId val="7594054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59893535"/>
        <c:crosses val="autoZero"/>
        <c:auto val="1"/>
        <c:lblAlgn val="ctr"/>
        <c:lblOffset val="100"/>
        <c:noMultiLvlLbl val="0"/>
      </c:catAx>
      <c:valAx>
        <c:axId val="75989353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59405487"/>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a:t>IMPORTANCE OF THE FAMILY</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1"/>
        <c:ser>
          <c:idx val="0"/>
          <c:order val="0"/>
          <c:invertIfNegative val="0"/>
          <c:dPt>
            <c:idx val="0"/>
            <c:invertIfNegative val="0"/>
            <c:bubble3D val="0"/>
            <c:spPr>
              <a:solidFill>
                <a:schemeClr val="accent1">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1-08FC-4D48-B283-7FE17583B276}"/>
              </c:ext>
            </c:extLst>
          </c:dPt>
          <c:dPt>
            <c:idx val="1"/>
            <c:invertIfNegative val="0"/>
            <c:bubble3D val="0"/>
            <c:spPr>
              <a:solidFill>
                <a:schemeClr val="accent2">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3-08FC-4D48-B283-7FE17583B276}"/>
              </c:ext>
            </c:extLst>
          </c:dPt>
          <c:dPt>
            <c:idx val="2"/>
            <c:invertIfNegative val="0"/>
            <c:bubble3D val="0"/>
            <c:spPr>
              <a:solidFill>
                <a:schemeClr val="accent3">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5-08FC-4D48-B283-7FE17583B276}"/>
              </c:ext>
            </c:extLst>
          </c:dPt>
          <c:dPt>
            <c:idx val="3"/>
            <c:invertIfNegative val="0"/>
            <c:bubble3D val="0"/>
            <c:spPr>
              <a:solidFill>
                <a:schemeClr val="accent4">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7-08FC-4D48-B283-7FE17583B276}"/>
              </c:ext>
            </c:extLst>
          </c:dPt>
          <c:dPt>
            <c:idx val="4"/>
            <c:invertIfNegative val="0"/>
            <c:bubble3D val="0"/>
            <c:spPr>
              <a:solidFill>
                <a:schemeClr val="accent5">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9-08FC-4D48-B283-7FE17583B276}"/>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'[Additional Graphs (1).xlsx]Sheet1'!$A$2:$A$6</c:f>
              <c:strCache>
                <c:ptCount val="5"/>
                <c:pt idx="0">
                  <c:v>Y</c:v>
                </c:pt>
                <c:pt idx="1">
                  <c:v>A</c:v>
                </c:pt>
                <c:pt idx="2">
                  <c:v>M</c:v>
                </c:pt>
                <c:pt idx="3">
                  <c:v>S</c:v>
                </c:pt>
                <c:pt idx="4">
                  <c:v>R</c:v>
                </c:pt>
              </c:strCache>
            </c:strRef>
          </c:cat>
          <c:val>
            <c:numRef>
              <c:f>'[Additional Graphs (1).xlsx]Sheet1'!$B$2:$B$6</c:f>
              <c:numCache>
                <c:formatCode>0%</c:formatCode>
                <c:ptCount val="5"/>
                <c:pt idx="0">
                  <c:v>0.95</c:v>
                </c:pt>
                <c:pt idx="1">
                  <c:v>0.81</c:v>
                </c:pt>
                <c:pt idx="2">
                  <c:v>0.99</c:v>
                </c:pt>
                <c:pt idx="3">
                  <c:v>0.97</c:v>
                </c:pt>
                <c:pt idx="4">
                  <c:v>0.95</c:v>
                </c:pt>
              </c:numCache>
            </c:numRef>
          </c:val>
          <c:extLst>
            <c:ext xmlns:c16="http://schemas.microsoft.com/office/drawing/2014/chart" uri="{C3380CC4-5D6E-409C-BE32-E72D297353CC}">
              <c16:uniqueId val="{0000000A-08FC-4D48-B283-7FE17583B276}"/>
            </c:ext>
          </c:extLst>
        </c:ser>
        <c:dLbls>
          <c:dLblPos val="inEnd"/>
          <c:showLegendKey val="0"/>
          <c:showVal val="1"/>
          <c:showCatName val="0"/>
          <c:showSerName val="0"/>
          <c:showPercent val="0"/>
          <c:showBubbleSize val="0"/>
        </c:dLbls>
        <c:gapWidth val="65"/>
        <c:axId val="2124055632"/>
        <c:axId val="2124057280"/>
      </c:barChart>
      <c:catAx>
        <c:axId val="2124055632"/>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2124057280"/>
        <c:crosses val="autoZero"/>
        <c:auto val="1"/>
        <c:lblAlgn val="ctr"/>
        <c:lblOffset val="100"/>
        <c:noMultiLvlLbl val="0"/>
      </c:catAx>
      <c:valAx>
        <c:axId val="2124057280"/>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2124055632"/>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a:t>IMPORTANCE OF BEING A PARENT</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1"/>
        <c:ser>
          <c:idx val="0"/>
          <c:order val="0"/>
          <c:invertIfNegative val="0"/>
          <c:dPt>
            <c:idx val="0"/>
            <c:invertIfNegative val="0"/>
            <c:bubble3D val="0"/>
            <c:spPr>
              <a:solidFill>
                <a:schemeClr val="accent1">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1-5961-44D9-BF3E-9B96852DCB64}"/>
              </c:ext>
            </c:extLst>
          </c:dPt>
          <c:dPt>
            <c:idx val="1"/>
            <c:invertIfNegative val="0"/>
            <c:bubble3D val="0"/>
            <c:spPr>
              <a:solidFill>
                <a:schemeClr val="accent2">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3-5961-44D9-BF3E-9B96852DCB64}"/>
              </c:ext>
            </c:extLst>
          </c:dPt>
          <c:dPt>
            <c:idx val="2"/>
            <c:invertIfNegative val="0"/>
            <c:bubble3D val="0"/>
            <c:spPr>
              <a:solidFill>
                <a:schemeClr val="accent3">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5-5961-44D9-BF3E-9B96852DCB64}"/>
              </c:ext>
            </c:extLst>
          </c:dPt>
          <c:dPt>
            <c:idx val="3"/>
            <c:invertIfNegative val="0"/>
            <c:bubble3D val="0"/>
            <c:spPr>
              <a:solidFill>
                <a:schemeClr val="accent4">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7-5961-44D9-BF3E-9B96852DCB64}"/>
              </c:ext>
            </c:extLst>
          </c:dPt>
          <c:dPt>
            <c:idx val="4"/>
            <c:invertIfNegative val="0"/>
            <c:bubble3D val="0"/>
            <c:spPr>
              <a:solidFill>
                <a:schemeClr val="accent5">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9-5961-44D9-BF3E-9B96852DCB64}"/>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'[Additional Graphs (1).xlsx]Sheet1'!$A$31:$A$35</c:f>
              <c:strCache>
                <c:ptCount val="5"/>
                <c:pt idx="0">
                  <c:v>Y</c:v>
                </c:pt>
                <c:pt idx="1">
                  <c:v>A</c:v>
                </c:pt>
                <c:pt idx="2">
                  <c:v>M</c:v>
                </c:pt>
                <c:pt idx="3">
                  <c:v>S</c:v>
                </c:pt>
                <c:pt idx="4">
                  <c:v>R</c:v>
                </c:pt>
              </c:strCache>
            </c:strRef>
          </c:cat>
          <c:val>
            <c:numRef>
              <c:f>'[Additional Graphs (1).xlsx]Sheet1'!$B$31:$B$35</c:f>
              <c:numCache>
                <c:formatCode>0%</c:formatCode>
                <c:ptCount val="5"/>
                <c:pt idx="0">
                  <c:v>0.46</c:v>
                </c:pt>
                <c:pt idx="1">
                  <c:v>0.76</c:v>
                </c:pt>
                <c:pt idx="2">
                  <c:v>0.79</c:v>
                </c:pt>
                <c:pt idx="3">
                  <c:v>0.76</c:v>
                </c:pt>
                <c:pt idx="4">
                  <c:v>0.88</c:v>
                </c:pt>
              </c:numCache>
            </c:numRef>
          </c:val>
          <c:extLst>
            <c:ext xmlns:c16="http://schemas.microsoft.com/office/drawing/2014/chart" uri="{C3380CC4-5D6E-409C-BE32-E72D297353CC}">
              <c16:uniqueId val="{0000000A-5961-44D9-BF3E-9B96852DCB64}"/>
            </c:ext>
          </c:extLst>
        </c:ser>
        <c:dLbls>
          <c:dLblPos val="inEnd"/>
          <c:showLegendKey val="0"/>
          <c:showVal val="1"/>
          <c:showCatName val="0"/>
          <c:showSerName val="0"/>
          <c:showPercent val="0"/>
          <c:showBubbleSize val="0"/>
        </c:dLbls>
        <c:gapWidth val="65"/>
        <c:axId val="20496975"/>
        <c:axId val="2130182384"/>
      </c:barChart>
      <c:catAx>
        <c:axId val="20496975"/>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2130182384"/>
        <c:crosses val="autoZero"/>
        <c:auto val="1"/>
        <c:lblAlgn val="ctr"/>
        <c:lblOffset val="100"/>
        <c:noMultiLvlLbl val="0"/>
      </c:catAx>
      <c:valAx>
        <c:axId val="2130182384"/>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20496975"/>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a:t>IMPORTANCE OF FRIENDS</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1"/>
        <c:ser>
          <c:idx val="0"/>
          <c:order val="0"/>
          <c:invertIfNegative val="0"/>
          <c:dPt>
            <c:idx val="0"/>
            <c:invertIfNegative val="0"/>
            <c:bubble3D val="0"/>
            <c:spPr>
              <a:solidFill>
                <a:schemeClr val="accent1">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1-E14D-4135-9E5F-1D5EEFDB6B37}"/>
              </c:ext>
            </c:extLst>
          </c:dPt>
          <c:dPt>
            <c:idx val="1"/>
            <c:invertIfNegative val="0"/>
            <c:bubble3D val="0"/>
            <c:spPr>
              <a:solidFill>
                <a:schemeClr val="accent2">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3-E14D-4135-9E5F-1D5EEFDB6B37}"/>
              </c:ext>
            </c:extLst>
          </c:dPt>
          <c:dPt>
            <c:idx val="2"/>
            <c:invertIfNegative val="0"/>
            <c:bubble3D val="0"/>
            <c:spPr>
              <a:solidFill>
                <a:schemeClr val="accent3">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5-E14D-4135-9E5F-1D5EEFDB6B37}"/>
              </c:ext>
            </c:extLst>
          </c:dPt>
          <c:dPt>
            <c:idx val="3"/>
            <c:invertIfNegative val="0"/>
            <c:bubble3D val="0"/>
            <c:spPr>
              <a:solidFill>
                <a:schemeClr val="accent4">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7-E14D-4135-9E5F-1D5EEFDB6B37}"/>
              </c:ext>
            </c:extLst>
          </c:dPt>
          <c:dPt>
            <c:idx val="4"/>
            <c:invertIfNegative val="0"/>
            <c:bubble3D val="0"/>
            <c:spPr>
              <a:solidFill>
                <a:schemeClr val="accent5">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9-E14D-4135-9E5F-1D5EEFDB6B37}"/>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'[Additional Graphs (1).xlsx]Sheet1'!$A$61:$A$65</c:f>
              <c:strCache>
                <c:ptCount val="5"/>
                <c:pt idx="0">
                  <c:v>Y</c:v>
                </c:pt>
                <c:pt idx="1">
                  <c:v>A</c:v>
                </c:pt>
                <c:pt idx="2">
                  <c:v>M</c:v>
                </c:pt>
                <c:pt idx="3">
                  <c:v>S</c:v>
                </c:pt>
                <c:pt idx="4">
                  <c:v>R</c:v>
                </c:pt>
              </c:strCache>
            </c:strRef>
          </c:cat>
          <c:val>
            <c:numRef>
              <c:f>'[Additional Graphs (1).xlsx]Sheet1'!$B$61:$B$65</c:f>
              <c:numCache>
                <c:formatCode>0%</c:formatCode>
                <c:ptCount val="5"/>
                <c:pt idx="0">
                  <c:v>0.89</c:v>
                </c:pt>
                <c:pt idx="1">
                  <c:v>0.73</c:v>
                </c:pt>
                <c:pt idx="2">
                  <c:v>0.73</c:v>
                </c:pt>
                <c:pt idx="3">
                  <c:v>0.75</c:v>
                </c:pt>
                <c:pt idx="4">
                  <c:v>0.66</c:v>
                </c:pt>
              </c:numCache>
            </c:numRef>
          </c:val>
          <c:extLst>
            <c:ext xmlns:c16="http://schemas.microsoft.com/office/drawing/2014/chart" uri="{C3380CC4-5D6E-409C-BE32-E72D297353CC}">
              <c16:uniqueId val="{0000000A-E14D-4135-9E5F-1D5EEFDB6B37}"/>
            </c:ext>
          </c:extLst>
        </c:ser>
        <c:dLbls>
          <c:dLblPos val="inEnd"/>
          <c:showLegendKey val="0"/>
          <c:showVal val="1"/>
          <c:showCatName val="0"/>
          <c:showSerName val="0"/>
          <c:showPercent val="0"/>
          <c:showBubbleSize val="0"/>
        </c:dLbls>
        <c:gapWidth val="65"/>
        <c:axId val="2119559760"/>
        <c:axId val="2137519856"/>
      </c:barChart>
      <c:catAx>
        <c:axId val="2119559760"/>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2137519856"/>
        <c:crosses val="autoZero"/>
        <c:auto val="1"/>
        <c:lblAlgn val="ctr"/>
        <c:lblOffset val="100"/>
        <c:noMultiLvlLbl val="0"/>
      </c:catAx>
      <c:valAx>
        <c:axId val="2137519856"/>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2119559760"/>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a:t>IMPORTANCE OF PETS</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1"/>
        <c:ser>
          <c:idx val="0"/>
          <c:order val="0"/>
          <c:invertIfNegative val="0"/>
          <c:dPt>
            <c:idx val="0"/>
            <c:invertIfNegative val="0"/>
            <c:bubble3D val="0"/>
            <c:spPr>
              <a:solidFill>
                <a:schemeClr val="accent1">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1-278B-43DE-891A-E099C888F0E7}"/>
              </c:ext>
            </c:extLst>
          </c:dPt>
          <c:dPt>
            <c:idx val="1"/>
            <c:invertIfNegative val="0"/>
            <c:bubble3D val="0"/>
            <c:spPr>
              <a:solidFill>
                <a:schemeClr val="accent2">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3-278B-43DE-891A-E099C888F0E7}"/>
              </c:ext>
            </c:extLst>
          </c:dPt>
          <c:dPt>
            <c:idx val="2"/>
            <c:invertIfNegative val="0"/>
            <c:bubble3D val="0"/>
            <c:spPr>
              <a:solidFill>
                <a:schemeClr val="accent3">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5-278B-43DE-891A-E099C888F0E7}"/>
              </c:ext>
            </c:extLst>
          </c:dPt>
          <c:dPt>
            <c:idx val="3"/>
            <c:invertIfNegative val="0"/>
            <c:bubble3D val="0"/>
            <c:spPr>
              <a:solidFill>
                <a:schemeClr val="accent4">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7-278B-43DE-891A-E099C888F0E7}"/>
              </c:ext>
            </c:extLst>
          </c:dPt>
          <c:dPt>
            <c:idx val="4"/>
            <c:invertIfNegative val="0"/>
            <c:bubble3D val="0"/>
            <c:spPr>
              <a:solidFill>
                <a:schemeClr val="accent5">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9-278B-43DE-891A-E099C888F0E7}"/>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'[Additional Graphs (1).xlsx]Sheet1'!$A$92:$A$96</c:f>
              <c:strCache>
                <c:ptCount val="5"/>
                <c:pt idx="0">
                  <c:v>Y</c:v>
                </c:pt>
                <c:pt idx="1">
                  <c:v>A</c:v>
                </c:pt>
                <c:pt idx="2">
                  <c:v>M</c:v>
                </c:pt>
                <c:pt idx="3">
                  <c:v>S</c:v>
                </c:pt>
                <c:pt idx="4">
                  <c:v>R</c:v>
                </c:pt>
              </c:strCache>
            </c:strRef>
          </c:cat>
          <c:val>
            <c:numRef>
              <c:f>'[Additional Graphs (1).xlsx]Sheet1'!$B$92:$B$96</c:f>
              <c:numCache>
                <c:formatCode>0%</c:formatCode>
                <c:ptCount val="5"/>
                <c:pt idx="0">
                  <c:v>0.53</c:v>
                </c:pt>
                <c:pt idx="1">
                  <c:v>0.37</c:v>
                </c:pt>
                <c:pt idx="2">
                  <c:v>0.42</c:v>
                </c:pt>
                <c:pt idx="3">
                  <c:v>0.34</c:v>
                </c:pt>
                <c:pt idx="4">
                  <c:v>0.36</c:v>
                </c:pt>
              </c:numCache>
            </c:numRef>
          </c:val>
          <c:extLst>
            <c:ext xmlns:c16="http://schemas.microsoft.com/office/drawing/2014/chart" uri="{C3380CC4-5D6E-409C-BE32-E72D297353CC}">
              <c16:uniqueId val="{0000000A-278B-43DE-891A-E099C888F0E7}"/>
            </c:ext>
          </c:extLst>
        </c:ser>
        <c:dLbls>
          <c:dLblPos val="inEnd"/>
          <c:showLegendKey val="0"/>
          <c:showVal val="1"/>
          <c:showCatName val="0"/>
          <c:showSerName val="0"/>
          <c:showPercent val="0"/>
          <c:showBubbleSize val="0"/>
        </c:dLbls>
        <c:gapWidth val="65"/>
        <c:axId val="20039551"/>
        <c:axId val="20744079"/>
      </c:barChart>
      <c:catAx>
        <c:axId val="20039551"/>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20744079"/>
        <c:crosses val="autoZero"/>
        <c:auto val="1"/>
        <c:lblAlgn val="ctr"/>
        <c:lblOffset val="100"/>
        <c:noMultiLvlLbl val="0"/>
      </c:catAx>
      <c:valAx>
        <c:axId val="20744079"/>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20039551"/>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a:t>IMPORTANCE OF A CAREER</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1"/>
        <c:ser>
          <c:idx val="0"/>
          <c:order val="0"/>
          <c:invertIfNegative val="0"/>
          <c:dPt>
            <c:idx val="0"/>
            <c:invertIfNegative val="0"/>
            <c:bubble3D val="0"/>
            <c:spPr>
              <a:solidFill>
                <a:schemeClr val="accent1">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1-1CB2-437D-9D84-8934814A27FE}"/>
              </c:ext>
            </c:extLst>
          </c:dPt>
          <c:dPt>
            <c:idx val="1"/>
            <c:invertIfNegative val="0"/>
            <c:bubble3D val="0"/>
            <c:spPr>
              <a:solidFill>
                <a:schemeClr val="accent2">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3-1CB2-437D-9D84-8934814A27FE}"/>
              </c:ext>
            </c:extLst>
          </c:dPt>
          <c:dPt>
            <c:idx val="2"/>
            <c:invertIfNegative val="0"/>
            <c:bubble3D val="0"/>
            <c:spPr>
              <a:solidFill>
                <a:schemeClr val="accent3">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5-1CB2-437D-9D84-8934814A27FE}"/>
              </c:ext>
            </c:extLst>
          </c:dPt>
          <c:dPt>
            <c:idx val="3"/>
            <c:invertIfNegative val="0"/>
            <c:bubble3D val="0"/>
            <c:spPr>
              <a:solidFill>
                <a:schemeClr val="accent4">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7-1CB2-437D-9D84-8934814A27FE}"/>
              </c:ext>
            </c:extLst>
          </c:dPt>
          <c:dPt>
            <c:idx val="4"/>
            <c:invertIfNegative val="0"/>
            <c:bubble3D val="0"/>
            <c:spPr>
              <a:solidFill>
                <a:schemeClr val="accent5">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9-1CB2-437D-9D84-8934814A27FE}"/>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'[Additional Graphs (1).xlsx]Sheet1'!$A$123:$A$127</c:f>
              <c:strCache>
                <c:ptCount val="5"/>
                <c:pt idx="0">
                  <c:v>Y</c:v>
                </c:pt>
                <c:pt idx="1">
                  <c:v>A</c:v>
                </c:pt>
                <c:pt idx="2">
                  <c:v>M</c:v>
                </c:pt>
                <c:pt idx="3">
                  <c:v>S</c:v>
                </c:pt>
                <c:pt idx="4">
                  <c:v>R</c:v>
                </c:pt>
              </c:strCache>
            </c:strRef>
          </c:cat>
          <c:val>
            <c:numRef>
              <c:f>'[Additional Graphs (1).xlsx]Sheet1'!$B$123:$B$127</c:f>
              <c:numCache>
                <c:formatCode>0%</c:formatCode>
                <c:ptCount val="5"/>
                <c:pt idx="0">
                  <c:v>0.78</c:v>
                </c:pt>
                <c:pt idx="1">
                  <c:v>0.71</c:v>
                </c:pt>
                <c:pt idx="2">
                  <c:v>0.49</c:v>
                </c:pt>
                <c:pt idx="3">
                  <c:v>0.35</c:v>
                </c:pt>
                <c:pt idx="4">
                  <c:v>0.32</c:v>
                </c:pt>
              </c:numCache>
            </c:numRef>
          </c:val>
          <c:extLst>
            <c:ext xmlns:c16="http://schemas.microsoft.com/office/drawing/2014/chart" uri="{C3380CC4-5D6E-409C-BE32-E72D297353CC}">
              <c16:uniqueId val="{0000000A-1CB2-437D-9D84-8934814A27FE}"/>
            </c:ext>
          </c:extLst>
        </c:ser>
        <c:dLbls>
          <c:dLblPos val="inEnd"/>
          <c:showLegendKey val="0"/>
          <c:showVal val="1"/>
          <c:showCatName val="0"/>
          <c:showSerName val="0"/>
          <c:showPercent val="0"/>
          <c:showBubbleSize val="0"/>
        </c:dLbls>
        <c:gapWidth val="65"/>
        <c:axId val="2136956384"/>
        <c:axId val="2136784288"/>
      </c:barChart>
      <c:catAx>
        <c:axId val="2136956384"/>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2136784288"/>
        <c:crosses val="autoZero"/>
        <c:auto val="1"/>
        <c:lblAlgn val="ctr"/>
        <c:lblOffset val="100"/>
        <c:noMultiLvlLbl val="0"/>
      </c:catAx>
      <c:valAx>
        <c:axId val="2136784288"/>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2136956384"/>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a:t>IMPORTANCE OF MONEY</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1"/>
        <c:ser>
          <c:idx val="0"/>
          <c:order val="0"/>
          <c:invertIfNegative val="0"/>
          <c:dPt>
            <c:idx val="0"/>
            <c:invertIfNegative val="0"/>
            <c:bubble3D val="0"/>
            <c:spPr>
              <a:solidFill>
                <a:schemeClr val="accent1">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1-989A-4DD3-B10A-FBA3132DDECA}"/>
              </c:ext>
            </c:extLst>
          </c:dPt>
          <c:dPt>
            <c:idx val="1"/>
            <c:invertIfNegative val="0"/>
            <c:bubble3D val="0"/>
            <c:spPr>
              <a:solidFill>
                <a:schemeClr val="accent2">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3-989A-4DD3-B10A-FBA3132DDECA}"/>
              </c:ext>
            </c:extLst>
          </c:dPt>
          <c:dPt>
            <c:idx val="2"/>
            <c:invertIfNegative val="0"/>
            <c:bubble3D val="0"/>
            <c:spPr>
              <a:solidFill>
                <a:schemeClr val="accent3">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5-989A-4DD3-B10A-FBA3132DDECA}"/>
              </c:ext>
            </c:extLst>
          </c:dPt>
          <c:dPt>
            <c:idx val="3"/>
            <c:invertIfNegative val="0"/>
            <c:bubble3D val="0"/>
            <c:spPr>
              <a:solidFill>
                <a:schemeClr val="accent4">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7-989A-4DD3-B10A-FBA3132DDECA}"/>
              </c:ext>
            </c:extLst>
          </c:dPt>
          <c:dPt>
            <c:idx val="4"/>
            <c:invertIfNegative val="0"/>
            <c:bubble3D val="0"/>
            <c:spPr>
              <a:solidFill>
                <a:schemeClr val="accent5">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9-989A-4DD3-B10A-FBA3132DDECA}"/>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'[Additional Graphs (1).xlsx]Sheet1'!$A$153:$A$157</c:f>
              <c:strCache>
                <c:ptCount val="5"/>
                <c:pt idx="0">
                  <c:v>Y</c:v>
                </c:pt>
                <c:pt idx="1">
                  <c:v>A</c:v>
                </c:pt>
                <c:pt idx="2">
                  <c:v>M</c:v>
                </c:pt>
                <c:pt idx="3">
                  <c:v>S</c:v>
                </c:pt>
                <c:pt idx="4">
                  <c:v>R</c:v>
                </c:pt>
              </c:strCache>
            </c:strRef>
          </c:cat>
          <c:val>
            <c:numRef>
              <c:f>'[Additional Graphs (1).xlsx]Sheet1'!$B$153:$B$157</c:f>
              <c:numCache>
                <c:formatCode>0%</c:formatCode>
                <c:ptCount val="5"/>
                <c:pt idx="0">
                  <c:v>0.47</c:v>
                </c:pt>
                <c:pt idx="1">
                  <c:v>0.5</c:v>
                </c:pt>
                <c:pt idx="2">
                  <c:v>0.38</c:v>
                </c:pt>
                <c:pt idx="3">
                  <c:v>0.37</c:v>
                </c:pt>
                <c:pt idx="4">
                  <c:v>0.42</c:v>
                </c:pt>
              </c:numCache>
            </c:numRef>
          </c:val>
          <c:extLst>
            <c:ext xmlns:c16="http://schemas.microsoft.com/office/drawing/2014/chart" uri="{C3380CC4-5D6E-409C-BE32-E72D297353CC}">
              <c16:uniqueId val="{0000000A-989A-4DD3-B10A-FBA3132DDECA}"/>
            </c:ext>
          </c:extLst>
        </c:ser>
        <c:dLbls>
          <c:dLblPos val="inEnd"/>
          <c:showLegendKey val="0"/>
          <c:showVal val="1"/>
          <c:showCatName val="0"/>
          <c:showSerName val="0"/>
          <c:showPercent val="0"/>
          <c:showBubbleSize val="0"/>
        </c:dLbls>
        <c:gapWidth val="65"/>
        <c:axId val="2135762640"/>
        <c:axId val="2135881776"/>
      </c:barChart>
      <c:catAx>
        <c:axId val="2135762640"/>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2135881776"/>
        <c:crosses val="autoZero"/>
        <c:auto val="1"/>
        <c:lblAlgn val="ctr"/>
        <c:lblOffset val="100"/>
        <c:noMultiLvlLbl val="0"/>
      </c:catAx>
      <c:valAx>
        <c:axId val="2135881776"/>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2135762640"/>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a:t>IMPORTANCE OF ENTERTAINMENT</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1"/>
        <c:ser>
          <c:idx val="0"/>
          <c:order val="0"/>
          <c:invertIfNegative val="0"/>
          <c:dPt>
            <c:idx val="0"/>
            <c:invertIfNegative val="0"/>
            <c:bubble3D val="0"/>
            <c:spPr>
              <a:solidFill>
                <a:schemeClr val="accent1">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1-4309-470A-A4A7-F4E6771E2F70}"/>
              </c:ext>
            </c:extLst>
          </c:dPt>
          <c:dPt>
            <c:idx val="1"/>
            <c:invertIfNegative val="0"/>
            <c:bubble3D val="0"/>
            <c:spPr>
              <a:solidFill>
                <a:schemeClr val="accent2">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3-4309-470A-A4A7-F4E6771E2F70}"/>
              </c:ext>
            </c:extLst>
          </c:dPt>
          <c:dPt>
            <c:idx val="2"/>
            <c:invertIfNegative val="0"/>
            <c:bubble3D val="0"/>
            <c:spPr>
              <a:solidFill>
                <a:schemeClr val="accent3">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5-4309-470A-A4A7-F4E6771E2F70}"/>
              </c:ext>
            </c:extLst>
          </c:dPt>
          <c:dPt>
            <c:idx val="3"/>
            <c:invertIfNegative val="0"/>
            <c:bubble3D val="0"/>
            <c:spPr>
              <a:solidFill>
                <a:schemeClr val="accent4">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7-4309-470A-A4A7-F4E6771E2F70}"/>
              </c:ext>
            </c:extLst>
          </c:dPt>
          <c:dPt>
            <c:idx val="4"/>
            <c:invertIfNegative val="0"/>
            <c:bubble3D val="0"/>
            <c:spPr>
              <a:solidFill>
                <a:schemeClr val="accent5">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9-4309-470A-A4A7-F4E6771E2F70}"/>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'[Additional Graphs (1).xlsx]Sheet1'!$A$182:$A$186</c:f>
              <c:strCache>
                <c:ptCount val="5"/>
                <c:pt idx="0">
                  <c:v>Y</c:v>
                </c:pt>
                <c:pt idx="1">
                  <c:v>A</c:v>
                </c:pt>
                <c:pt idx="2">
                  <c:v>M</c:v>
                </c:pt>
                <c:pt idx="3">
                  <c:v>S</c:v>
                </c:pt>
                <c:pt idx="4">
                  <c:v>R</c:v>
                </c:pt>
              </c:strCache>
            </c:strRef>
          </c:cat>
          <c:val>
            <c:numRef>
              <c:f>'[Additional Graphs (1).xlsx]Sheet1'!$B$182:$B$186</c:f>
              <c:numCache>
                <c:formatCode>0%</c:formatCode>
                <c:ptCount val="5"/>
                <c:pt idx="0">
                  <c:v>0.62</c:v>
                </c:pt>
                <c:pt idx="1">
                  <c:v>0.42</c:v>
                </c:pt>
                <c:pt idx="2">
                  <c:v>0.37</c:v>
                </c:pt>
                <c:pt idx="3">
                  <c:v>0.24</c:v>
                </c:pt>
                <c:pt idx="4">
                  <c:v>0.34</c:v>
                </c:pt>
              </c:numCache>
            </c:numRef>
          </c:val>
          <c:extLst>
            <c:ext xmlns:c16="http://schemas.microsoft.com/office/drawing/2014/chart" uri="{C3380CC4-5D6E-409C-BE32-E72D297353CC}">
              <c16:uniqueId val="{0000000A-4309-470A-A4A7-F4E6771E2F70}"/>
            </c:ext>
          </c:extLst>
        </c:ser>
        <c:dLbls>
          <c:dLblPos val="inEnd"/>
          <c:showLegendKey val="0"/>
          <c:showVal val="1"/>
          <c:showCatName val="0"/>
          <c:showSerName val="0"/>
          <c:showPercent val="0"/>
          <c:showBubbleSize val="0"/>
        </c:dLbls>
        <c:gapWidth val="65"/>
        <c:axId val="2138922208"/>
        <c:axId val="2138344864"/>
      </c:barChart>
      <c:catAx>
        <c:axId val="2138922208"/>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2138344864"/>
        <c:crosses val="autoZero"/>
        <c:auto val="1"/>
        <c:lblAlgn val="ctr"/>
        <c:lblOffset val="100"/>
        <c:noMultiLvlLbl val="0"/>
      </c:catAx>
      <c:valAx>
        <c:axId val="2138344864"/>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2138922208"/>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a:t>ATTRIBUTE LITTLE OR NO IMPORTANCE TO POLITICS</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1"/>
        <c:ser>
          <c:idx val="0"/>
          <c:order val="0"/>
          <c:invertIfNegative val="0"/>
          <c:dPt>
            <c:idx val="0"/>
            <c:invertIfNegative val="0"/>
            <c:bubble3D val="0"/>
            <c:spPr>
              <a:solidFill>
                <a:schemeClr val="accent1">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1-E62B-4104-9B3A-1802EDD041FD}"/>
              </c:ext>
            </c:extLst>
          </c:dPt>
          <c:dPt>
            <c:idx val="1"/>
            <c:invertIfNegative val="0"/>
            <c:bubble3D val="0"/>
            <c:spPr>
              <a:solidFill>
                <a:schemeClr val="accent2">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3-E62B-4104-9B3A-1802EDD041FD}"/>
              </c:ext>
            </c:extLst>
          </c:dPt>
          <c:dPt>
            <c:idx val="2"/>
            <c:invertIfNegative val="0"/>
            <c:bubble3D val="0"/>
            <c:spPr>
              <a:solidFill>
                <a:schemeClr val="accent3">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5-E62B-4104-9B3A-1802EDD041FD}"/>
              </c:ext>
            </c:extLst>
          </c:dPt>
          <c:dPt>
            <c:idx val="3"/>
            <c:invertIfNegative val="0"/>
            <c:bubble3D val="0"/>
            <c:spPr>
              <a:solidFill>
                <a:schemeClr val="accent4">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7-E62B-4104-9B3A-1802EDD041FD}"/>
              </c:ext>
            </c:extLst>
          </c:dPt>
          <c:dPt>
            <c:idx val="4"/>
            <c:invertIfNegative val="0"/>
            <c:bubble3D val="0"/>
            <c:spPr>
              <a:solidFill>
                <a:schemeClr val="accent5">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9-E62B-4104-9B3A-1802EDD041FD}"/>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'[Additional Graphs (1).xlsx]Sheet1'!$A$213:$A$217</c:f>
              <c:strCache>
                <c:ptCount val="5"/>
                <c:pt idx="0">
                  <c:v>Y</c:v>
                </c:pt>
                <c:pt idx="1">
                  <c:v>A</c:v>
                </c:pt>
                <c:pt idx="2">
                  <c:v>M</c:v>
                </c:pt>
                <c:pt idx="3">
                  <c:v>S</c:v>
                </c:pt>
                <c:pt idx="4">
                  <c:v>R</c:v>
                </c:pt>
              </c:strCache>
            </c:strRef>
          </c:cat>
          <c:val>
            <c:numRef>
              <c:f>'[Additional Graphs (1).xlsx]Sheet1'!$B$213:$B$217</c:f>
              <c:numCache>
                <c:formatCode>0%</c:formatCode>
                <c:ptCount val="5"/>
                <c:pt idx="0">
                  <c:v>0.47</c:v>
                </c:pt>
                <c:pt idx="1">
                  <c:v>0.54</c:v>
                </c:pt>
                <c:pt idx="2">
                  <c:v>0.49</c:v>
                </c:pt>
                <c:pt idx="3">
                  <c:v>0.35</c:v>
                </c:pt>
                <c:pt idx="4">
                  <c:v>0.32</c:v>
                </c:pt>
              </c:numCache>
            </c:numRef>
          </c:val>
          <c:extLst>
            <c:ext xmlns:c16="http://schemas.microsoft.com/office/drawing/2014/chart" uri="{C3380CC4-5D6E-409C-BE32-E72D297353CC}">
              <c16:uniqueId val="{0000000A-E62B-4104-9B3A-1802EDD041FD}"/>
            </c:ext>
          </c:extLst>
        </c:ser>
        <c:dLbls>
          <c:dLblPos val="inEnd"/>
          <c:showLegendKey val="0"/>
          <c:showVal val="1"/>
          <c:showCatName val="0"/>
          <c:showSerName val="0"/>
          <c:showPercent val="0"/>
          <c:showBubbleSize val="0"/>
        </c:dLbls>
        <c:gapWidth val="65"/>
        <c:axId val="19104847"/>
        <c:axId val="19106495"/>
      </c:barChart>
      <c:catAx>
        <c:axId val="19104847"/>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19106495"/>
        <c:crosses val="autoZero"/>
        <c:auto val="1"/>
        <c:lblAlgn val="ctr"/>
        <c:lblOffset val="100"/>
        <c:noMultiLvlLbl val="0"/>
      </c:catAx>
      <c:valAx>
        <c:axId val="19106495"/>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19104847"/>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b="0" i="0" u="none" strike="noStrike" kern="1200" baseline="0">
                <a:solidFill>
                  <a:schemeClr val="dk1">
                    <a:lumMod val="65000"/>
                    <a:lumOff val="35000"/>
                  </a:schemeClr>
                </a:solidFill>
                <a:effectLst/>
                <a:latin typeface="+mn-lt"/>
                <a:ea typeface="+mn-ea"/>
                <a:cs typeface="+mn-cs"/>
              </a:defRPr>
            </a:pPr>
            <a:r>
              <a:rPr lang="en-GB"/>
              <a:t>IMPORTANCE OF BEING OF SERVICE TO OTHERS</a:t>
            </a:r>
          </a:p>
        </c:rich>
      </c:tx>
      <c:layout/>
      <c:overlay val="0"/>
      <c:spPr>
        <a:noFill/>
        <a:ln>
          <a:noFill/>
        </a:ln>
        <a:effectLst/>
      </c:spPr>
      <c:txPr>
        <a:bodyPr rot="0" spcFirstLastPara="1" vertOverflow="ellipsis" vert="horz" wrap="square" anchor="ctr" anchorCtr="1"/>
        <a:lstStyle/>
        <a:p>
          <a:pPr>
            <a:defRPr b="0" i="0" u="none" strike="noStrike" kern="1200" baseline="0">
              <a:solidFill>
                <a:schemeClr val="dk1">
                  <a:lumMod val="65000"/>
                  <a:lumOff val="35000"/>
                </a:schemeClr>
              </a:solidFill>
              <a:effectLst/>
              <a:latin typeface="+mn-lt"/>
              <a:ea typeface="+mn-ea"/>
              <a:cs typeface="+mn-cs"/>
            </a:defRPr>
          </a:pPr>
          <a:endParaRPr lang="en-US"/>
        </a:p>
      </c:txPr>
    </c:title>
    <c:autoTitleDeleted val="0"/>
    <c:plotArea>
      <c:layout>
        <c:manualLayout>
          <c:layoutTarget val="inner"/>
          <c:xMode val="edge"/>
          <c:yMode val="edge"/>
          <c:x val="0.14399036540185564"/>
          <c:y val="0.10916785271802013"/>
          <c:w val="0.8371172893511768"/>
          <c:h val="0.83049855114014515"/>
        </c:manualLayout>
      </c:layout>
      <c:barChart>
        <c:barDir val="col"/>
        <c:grouping val="clustered"/>
        <c:varyColors val="1"/>
        <c:ser>
          <c:idx val="0"/>
          <c:order val="0"/>
          <c:invertIfNegative val="0"/>
          <c:dPt>
            <c:idx val="0"/>
            <c:invertIfNegative val="0"/>
            <c:bubble3D val="0"/>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1-6417-4E7F-99E8-30DA3EC044BB}"/>
              </c:ext>
            </c:extLst>
          </c:dPt>
          <c:dPt>
            <c:idx val="1"/>
            <c:invertIfNegative val="0"/>
            <c:bubble3D val="0"/>
            <c:spPr>
              <a:gradFill>
                <a:gsLst>
                  <a:gs pos="0">
                    <a:schemeClr val="accent2"/>
                  </a:gs>
                  <a:gs pos="100000">
                    <a:schemeClr val="accent2">
                      <a:lumMod val="84000"/>
                    </a:schemeClr>
                  </a:gs>
                </a:gsLst>
                <a:lin ang="5400000" scaled="1"/>
              </a:gra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3-6417-4E7F-99E8-30DA3EC044BB}"/>
              </c:ext>
            </c:extLst>
          </c:dPt>
          <c:dPt>
            <c:idx val="2"/>
            <c:invertIfNegative val="0"/>
            <c:bubble3D val="0"/>
            <c:spPr>
              <a:gradFill>
                <a:gsLst>
                  <a:gs pos="0">
                    <a:schemeClr val="accent3"/>
                  </a:gs>
                  <a:gs pos="100000">
                    <a:schemeClr val="accent3">
                      <a:lumMod val="84000"/>
                    </a:schemeClr>
                  </a:gs>
                </a:gsLst>
                <a:lin ang="5400000" scaled="1"/>
              </a:gra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5-6417-4E7F-99E8-30DA3EC044BB}"/>
              </c:ext>
            </c:extLst>
          </c:dPt>
          <c:dPt>
            <c:idx val="3"/>
            <c:invertIfNegative val="0"/>
            <c:bubble3D val="0"/>
            <c:spPr>
              <a:gradFill>
                <a:gsLst>
                  <a:gs pos="0">
                    <a:schemeClr val="accent4"/>
                  </a:gs>
                  <a:gs pos="100000">
                    <a:schemeClr val="accent4">
                      <a:lumMod val="84000"/>
                    </a:schemeClr>
                  </a:gs>
                </a:gsLst>
                <a:lin ang="5400000" scaled="1"/>
              </a:gra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7-6417-4E7F-99E8-30DA3EC044BB}"/>
              </c:ext>
            </c:extLst>
          </c:dPt>
          <c:dPt>
            <c:idx val="4"/>
            <c:invertIfNegative val="0"/>
            <c:bubble3D val="0"/>
            <c:spPr>
              <a:gradFill>
                <a:gsLst>
                  <a:gs pos="0">
                    <a:schemeClr val="accent5"/>
                  </a:gs>
                  <a:gs pos="100000">
                    <a:schemeClr val="accent5">
                      <a:lumMod val="84000"/>
                    </a:schemeClr>
                  </a:gs>
                </a:gsLst>
                <a:lin ang="5400000" scaled="1"/>
              </a:gra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9-6417-4E7F-99E8-30DA3EC044BB}"/>
              </c:ext>
            </c:extLst>
          </c:dPt>
          <c:dPt>
            <c:idx val="5"/>
            <c:invertIfNegative val="0"/>
            <c:bubble3D val="0"/>
            <c:spPr>
              <a:gradFill>
                <a:gsLst>
                  <a:gs pos="0">
                    <a:schemeClr val="accent6"/>
                  </a:gs>
                  <a:gs pos="100000">
                    <a:schemeClr val="accent6">
                      <a:lumMod val="84000"/>
                    </a:schemeClr>
                  </a:gs>
                </a:gsLst>
                <a:lin ang="5400000" scaled="1"/>
              </a:gra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B-6417-4E7F-99E8-30DA3EC044BB}"/>
              </c:ext>
            </c:extLst>
          </c:dPt>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'[Additional Graphs (1).xlsx]Sheet1'!$A$245:$A$249</c:f>
              <c:strCache>
                <c:ptCount val="5"/>
                <c:pt idx="0">
                  <c:v>Y</c:v>
                </c:pt>
                <c:pt idx="1">
                  <c:v>A</c:v>
                </c:pt>
                <c:pt idx="2">
                  <c:v>M</c:v>
                </c:pt>
                <c:pt idx="3">
                  <c:v>S</c:v>
                </c:pt>
                <c:pt idx="4">
                  <c:v>R</c:v>
                </c:pt>
              </c:strCache>
            </c:strRef>
          </c:cat>
          <c:val>
            <c:numRef>
              <c:f>'[Additional Graphs (1).xlsx]Sheet1'!$B$245:$B$250</c:f>
              <c:numCache>
                <c:formatCode>0%</c:formatCode>
                <c:ptCount val="6"/>
                <c:pt idx="0">
                  <c:v>0.79</c:v>
                </c:pt>
                <c:pt idx="1">
                  <c:v>0.89</c:v>
                </c:pt>
                <c:pt idx="2">
                  <c:v>0.92</c:v>
                </c:pt>
                <c:pt idx="3">
                  <c:v>0.92</c:v>
                </c:pt>
                <c:pt idx="4">
                  <c:v>0.84</c:v>
                </c:pt>
                <c:pt idx="5">
                  <c:v>0</c:v>
                </c:pt>
              </c:numCache>
            </c:numRef>
          </c:val>
          <c:extLst>
            <c:ext xmlns:c16="http://schemas.microsoft.com/office/drawing/2014/chart" uri="{C3380CC4-5D6E-409C-BE32-E72D297353CC}">
              <c16:uniqueId val="{0000000C-6417-4E7F-99E8-30DA3EC044BB}"/>
            </c:ext>
          </c:extLst>
        </c:ser>
        <c:dLbls>
          <c:dLblPos val="inEnd"/>
          <c:showLegendKey val="0"/>
          <c:showVal val="1"/>
          <c:showCatName val="0"/>
          <c:showSerName val="0"/>
          <c:showPercent val="0"/>
          <c:showBubbleSize val="0"/>
        </c:dLbls>
        <c:gapWidth val="41"/>
        <c:axId val="23841327"/>
        <c:axId val="68209471"/>
      </c:barChart>
      <c:catAx>
        <c:axId val="23841327"/>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65000"/>
                    <a:lumOff val="35000"/>
                  </a:schemeClr>
                </a:solidFill>
                <a:effectLst/>
                <a:latin typeface="+mn-lt"/>
                <a:ea typeface="+mn-ea"/>
                <a:cs typeface="+mn-cs"/>
              </a:defRPr>
            </a:pPr>
            <a:endParaRPr lang="en-US"/>
          </a:p>
        </c:txPr>
        <c:crossAx val="68209471"/>
        <c:crosses val="autoZero"/>
        <c:auto val="1"/>
        <c:lblAlgn val="ctr"/>
        <c:lblOffset val="100"/>
        <c:noMultiLvlLbl val="0"/>
      </c:catAx>
      <c:valAx>
        <c:axId val="68209471"/>
        <c:scaling>
          <c:orientation val="minMax"/>
        </c:scaling>
        <c:delete val="1"/>
        <c:axPos val="l"/>
        <c:numFmt formatCode="0%" sourceLinked="1"/>
        <c:majorTickMark val="none"/>
        <c:minorTickMark val="none"/>
        <c:tickLblPos val="nextTo"/>
        <c:crossAx val="23841327"/>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a:t>DO YOU SEE YOURSELF AS A RELIGIOUS PERSON?</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4.6193321773815459E-2"/>
          <c:y val="0.13901262689868912"/>
          <c:w val="0.95297835186598867"/>
          <c:h val="0.75508087566940085"/>
        </c:manualLayout>
      </c:layout>
      <c:barChart>
        <c:barDir val="col"/>
        <c:grouping val="clustered"/>
        <c:varyColors val="0"/>
        <c:ser>
          <c:idx val="0"/>
          <c:order val="0"/>
          <c:tx>
            <c:strRef>
              <c:f>Sheet1!$A$217</c:f>
              <c:strCache>
                <c:ptCount val="1"/>
                <c:pt idx="0">
                  <c:v>Y</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Sheet1!$B$216:$C$216</c:f>
              <c:strCache>
                <c:ptCount val="2"/>
                <c:pt idx="0">
                  <c:v>Yes</c:v>
                </c:pt>
                <c:pt idx="1">
                  <c:v>No</c:v>
                </c:pt>
              </c:strCache>
            </c:strRef>
          </c:cat>
          <c:val>
            <c:numRef>
              <c:f>Sheet1!$B$217:$C$217</c:f>
              <c:numCache>
                <c:formatCode>0%</c:formatCode>
                <c:ptCount val="2"/>
                <c:pt idx="0">
                  <c:v>0.36</c:v>
                </c:pt>
                <c:pt idx="1">
                  <c:v>0.46</c:v>
                </c:pt>
              </c:numCache>
            </c:numRef>
          </c:val>
          <c:extLst>
            <c:ext xmlns:c16="http://schemas.microsoft.com/office/drawing/2014/chart" uri="{C3380CC4-5D6E-409C-BE32-E72D297353CC}">
              <c16:uniqueId val="{00000000-88A4-47C4-AC25-CC06488F20F2}"/>
            </c:ext>
          </c:extLst>
        </c:ser>
        <c:ser>
          <c:idx val="1"/>
          <c:order val="1"/>
          <c:tx>
            <c:strRef>
              <c:f>Sheet1!$A$218</c:f>
              <c:strCache>
                <c:ptCount val="1"/>
                <c:pt idx="0">
                  <c:v>A, M, S R</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Sheet1!$B$216:$C$216</c:f>
              <c:strCache>
                <c:ptCount val="2"/>
                <c:pt idx="0">
                  <c:v>Yes</c:v>
                </c:pt>
                <c:pt idx="1">
                  <c:v>No</c:v>
                </c:pt>
              </c:strCache>
            </c:strRef>
          </c:cat>
          <c:val>
            <c:numRef>
              <c:f>Sheet1!$B$218:$C$218</c:f>
              <c:numCache>
                <c:formatCode>0%</c:formatCode>
                <c:ptCount val="2"/>
                <c:pt idx="0">
                  <c:v>0.57999999999999996</c:v>
                </c:pt>
                <c:pt idx="1">
                  <c:v>0.18</c:v>
                </c:pt>
              </c:numCache>
            </c:numRef>
          </c:val>
          <c:extLst>
            <c:ext xmlns:c16="http://schemas.microsoft.com/office/drawing/2014/chart" uri="{C3380CC4-5D6E-409C-BE32-E72D297353CC}">
              <c16:uniqueId val="{00000001-88A4-47C4-AC25-CC06488F20F2}"/>
            </c:ext>
          </c:extLst>
        </c:ser>
        <c:dLbls>
          <c:dLblPos val="inEnd"/>
          <c:showLegendKey val="0"/>
          <c:showVal val="1"/>
          <c:showCatName val="0"/>
          <c:showSerName val="0"/>
          <c:showPercent val="0"/>
          <c:showBubbleSize val="0"/>
        </c:dLbls>
        <c:gapWidth val="32"/>
        <c:overlap val="-16"/>
        <c:axId val="757395599"/>
        <c:axId val="787820127"/>
      </c:barChart>
      <c:catAx>
        <c:axId val="757395599"/>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787820127"/>
        <c:crosses val="autoZero"/>
        <c:auto val="1"/>
        <c:lblAlgn val="ctr"/>
        <c:lblOffset val="100"/>
        <c:noMultiLvlLbl val="0"/>
      </c:catAx>
      <c:valAx>
        <c:axId val="787820127"/>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757395599"/>
        <c:crosses val="autoZero"/>
        <c:crossBetween val="between"/>
      </c:valAx>
      <c:spPr>
        <a:noFill/>
        <a:ln>
          <a:noFill/>
        </a:ln>
        <a:effectLst/>
      </c:spPr>
    </c:plotArea>
    <c:legend>
      <c:legendPos val="b"/>
      <c:layout>
        <c:manualLayout>
          <c:xMode val="edge"/>
          <c:yMode val="edge"/>
          <c:x val="8.7908793915625463E-2"/>
          <c:y val="0.93636962973508697"/>
          <c:w val="0.46126316259478933"/>
          <c:h val="4.6940523255177245E-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userShapes r:id="rId4"/>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b="0" i="0" u="none" strike="noStrike" kern="1200" baseline="0">
                <a:solidFill>
                  <a:schemeClr val="dk1">
                    <a:lumMod val="65000"/>
                    <a:lumOff val="35000"/>
                  </a:schemeClr>
                </a:solidFill>
                <a:effectLst/>
                <a:latin typeface="+mn-lt"/>
                <a:ea typeface="+mn-ea"/>
                <a:cs typeface="+mn-cs"/>
              </a:defRPr>
            </a:pPr>
            <a:r>
              <a:rPr lang="en-GB" b="1" dirty="0"/>
              <a:t>LIFE MAKES SENSE BECAUSE OF GOD</a:t>
            </a:r>
          </a:p>
        </c:rich>
      </c:tx>
      <c:layout/>
      <c:overlay val="0"/>
      <c:spPr>
        <a:noFill/>
        <a:ln>
          <a:noFill/>
        </a:ln>
        <a:effectLst/>
      </c:spPr>
      <c:txPr>
        <a:bodyPr rot="0" spcFirstLastPara="1" vertOverflow="ellipsis" vert="horz" wrap="square" anchor="ctr" anchorCtr="1"/>
        <a:lstStyle/>
        <a:p>
          <a:pPr>
            <a:defRPr b="0" i="0" u="none" strike="noStrike" kern="1200" baseline="0">
              <a:solidFill>
                <a:schemeClr val="dk1">
                  <a:lumMod val="65000"/>
                  <a:lumOff val="35000"/>
                </a:schemeClr>
              </a:solidFill>
              <a:effectLst/>
              <a:latin typeface="+mn-lt"/>
              <a:ea typeface="+mn-ea"/>
              <a:cs typeface="+mn-cs"/>
            </a:defRPr>
          </a:pPr>
          <a:endParaRPr lang="en-US"/>
        </a:p>
      </c:txPr>
    </c:title>
    <c:autoTitleDeleted val="0"/>
    <c:plotArea>
      <c:layout/>
      <c:barChart>
        <c:barDir val="col"/>
        <c:grouping val="clustered"/>
        <c:varyColors val="1"/>
        <c:ser>
          <c:idx val="0"/>
          <c:order val="0"/>
          <c:invertIfNegative val="0"/>
          <c:dPt>
            <c:idx val="0"/>
            <c:invertIfNegative val="0"/>
            <c:bubble3D val="0"/>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1-2FD5-41EE-87D4-FC1CD3E0B29B}"/>
              </c:ext>
            </c:extLst>
          </c:dPt>
          <c:dPt>
            <c:idx val="1"/>
            <c:invertIfNegative val="0"/>
            <c:bubble3D val="0"/>
            <c:spPr>
              <a:gradFill>
                <a:gsLst>
                  <a:gs pos="0">
                    <a:schemeClr val="accent2"/>
                  </a:gs>
                  <a:gs pos="100000">
                    <a:schemeClr val="accent2">
                      <a:lumMod val="84000"/>
                    </a:schemeClr>
                  </a:gs>
                </a:gsLst>
                <a:lin ang="5400000" scaled="1"/>
              </a:gra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3-2FD5-41EE-87D4-FC1CD3E0B29B}"/>
              </c:ext>
            </c:extLst>
          </c:dPt>
          <c:dLbls>
            <c:spPr>
              <a:noFill/>
              <a:ln>
                <a:noFill/>
              </a:ln>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Sheet1!$A$263:$A$264</c:f>
              <c:strCache>
                <c:ptCount val="2"/>
                <c:pt idx="0">
                  <c:v>Y</c:v>
                </c:pt>
                <c:pt idx="1">
                  <c:v>A, M, S R</c:v>
                </c:pt>
              </c:strCache>
            </c:strRef>
          </c:cat>
          <c:val>
            <c:numRef>
              <c:f>Sheet1!$B$263:$B$264</c:f>
              <c:numCache>
                <c:formatCode>0%</c:formatCode>
                <c:ptCount val="2"/>
                <c:pt idx="0">
                  <c:v>0.42</c:v>
                </c:pt>
                <c:pt idx="1">
                  <c:v>0.82</c:v>
                </c:pt>
              </c:numCache>
            </c:numRef>
          </c:val>
          <c:extLst>
            <c:ext xmlns:c16="http://schemas.microsoft.com/office/drawing/2014/chart" uri="{C3380CC4-5D6E-409C-BE32-E72D297353CC}">
              <c16:uniqueId val="{00000004-2FD5-41EE-87D4-FC1CD3E0B29B}"/>
            </c:ext>
          </c:extLst>
        </c:ser>
        <c:dLbls>
          <c:dLblPos val="inEnd"/>
          <c:showLegendKey val="0"/>
          <c:showVal val="1"/>
          <c:showCatName val="0"/>
          <c:showSerName val="0"/>
          <c:showPercent val="0"/>
          <c:showBubbleSize val="0"/>
        </c:dLbls>
        <c:gapWidth val="41"/>
        <c:axId val="788699839"/>
        <c:axId val="789315471"/>
      </c:barChart>
      <c:catAx>
        <c:axId val="788699839"/>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effectLst/>
                <a:latin typeface="+mn-lt"/>
                <a:ea typeface="+mn-ea"/>
                <a:cs typeface="+mn-cs"/>
              </a:defRPr>
            </a:pPr>
            <a:endParaRPr lang="en-US"/>
          </a:p>
        </c:txPr>
        <c:crossAx val="789315471"/>
        <c:crosses val="autoZero"/>
        <c:auto val="1"/>
        <c:lblAlgn val="ctr"/>
        <c:lblOffset val="100"/>
        <c:noMultiLvlLbl val="0"/>
      </c:catAx>
      <c:valAx>
        <c:axId val="789315471"/>
        <c:scaling>
          <c:orientation val="minMax"/>
        </c:scaling>
        <c:delete val="1"/>
        <c:axPos val="l"/>
        <c:majorGridlines>
          <c:spPr>
            <a:ln w="9525" cap="flat" cmpd="sng" algn="ctr">
              <a:solidFill>
                <a:schemeClr val="dk1">
                  <a:lumMod val="15000"/>
                  <a:lumOff val="85000"/>
                </a:schemeClr>
              </a:solidFill>
              <a:round/>
            </a:ln>
            <a:effectLst/>
          </c:spPr>
        </c:majorGridlines>
        <c:numFmt formatCode="0%" sourceLinked="1"/>
        <c:majorTickMark val="none"/>
        <c:minorTickMark val="none"/>
        <c:tickLblPos val="nextTo"/>
        <c:crossAx val="78869983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a:t>DISAGREED WITH THESE STATEMENTS</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1"/>
        <c:ser>
          <c:idx val="0"/>
          <c:order val="0"/>
          <c:invertIfNegative val="0"/>
          <c:dPt>
            <c:idx val="0"/>
            <c:invertIfNegative val="0"/>
            <c:bubble3D val="0"/>
            <c:spPr>
              <a:solidFill>
                <a:schemeClr val="accent1">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1-3473-4742-96C1-40AEEADF05AE}"/>
              </c:ext>
            </c:extLst>
          </c:dPt>
          <c:dPt>
            <c:idx val="1"/>
            <c:invertIfNegative val="0"/>
            <c:bubble3D val="0"/>
            <c:spPr>
              <a:solidFill>
                <a:schemeClr val="accent2">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3-3473-4742-96C1-40AEEADF05AE}"/>
              </c:ext>
            </c:extLst>
          </c:dPt>
          <c:dPt>
            <c:idx val="2"/>
            <c:invertIfNegative val="0"/>
            <c:bubble3D val="0"/>
            <c:spPr>
              <a:solidFill>
                <a:schemeClr val="accent3">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5-3473-4742-96C1-40AEEADF05AE}"/>
              </c:ext>
            </c:extLst>
          </c:dPt>
          <c:dPt>
            <c:idx val="3"/>
            <c:invertIfNegative val="0"/>
            <c:bubble3D val="0"/>
            <c:spPr>
              <a:solidFill>
                <a:schemeClr val="accent4">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7-3473-4742-96C1-40AEEADF05AE}"/>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(1).xlsx]Sheet1'!$A$287:$A$290</c:f>
              <c:strCache>
                <c:ptCount val="4"/>
                <c:pt idx="0">
                  <c:v>Perception of God</c:v>
                </c:pt>
                <c:pt idx="1">
                  <c:v>Sometimes felt angry at God</c:v>
                </c:pt>
                <c:pt idx="2">
                  <c:v>Felt that God was unfair</c:v>
                </c:pt>
                <c:pt idx="3">
                  <c:v>Pandemic was a punishment from God</c:v>
                </c:pt>
              </c:strCache>
            </c:strRef>
          </c:cat>
          <c:val>
            <c:numRef>
              <c:f>'[Charts and Graphs updated (1).xlsx]Sheet1'!$B$287:$B$290</c:f>
              <c:numCache>
                <c:formatCode>0%</c:formatCode>
                <c:ptCount val="4"/>
                <c:pt idx="0">
                  <c:v>0.66</c:v>
                </c:pt>
                <c:pt idx="1">
                  <c:v>0.77</c:v>
                </c:pt>
                <c:pt idx="2">
                  <c:v>0.74</c:v>
                </c:pt>
                <c:pt idx="3">
                  <c:v>0.9</c:v>
                </c:pt>
              </c:numCache>
            </c:numRef>
          </c:val>
          <c:extLst>
            <c:ext xmlns:c16="http://schemas.microsoft.com/office/drawing/2014/chart" uri="{C3380CC4-5D6E-409C-BE32-E72D297353CC}">
              <c16:uniqueId val="{00000008-3473-4742-96C1-40AEEADF05AE}"/>
            </c:ext>
          </c:extLst>
        </c:ser>
        <c:dLbls>
          <c:dLblPos val="inEnd"/>
          <c:showLegendKey val="0"/>
          <c:showVal val="1"/>
          <c:showCatName val="0"/>
          <c:showSerName val="0"/>
          <c:showPercent val="0"/>
          <c:showBubbleSize val="0"/>
        </c:dLbls>
        <c:gapWidth val="65"/>
        <c:axId val="725644415"/>
        <c:axId val="772007247"/>
      </c:barChart>
      <c:catAx>
        <c:axId val="725644415"/>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772007247"/>
        <c:crosses val="autoZero"/>
        <c:auto val="1"/>
        <c:lblAlgn val="ctr"/>
        <c:lblOffset val="100"/>
        <c:noMultiLvlLbl val="0"/>
      </c:catAx>
      <c:valAx>
        <c:axId val="772007247"/>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72564441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userShapes r:id="rId4"/>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a:t>PANDEMIC IS NATURE'S WAY</a:t>
            </a:r>
          </a:p>
          <a:p>
            <a:pPr>
              <a:defRPr/>
            </a:pPr>
            <a:r>
              <a:rPr lang="en-GB"/>
              <a:t>OF TAKING REVENGE</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1.7638037608601529E-2"/>
          <c:y val="0.1065238767100299"/>
          <c:w val="0.95149539657634574"/>
          <c:h val="0.78645817657023565"/>
        </c:manualLayout>
      </c:layout>
      <c:barChart>
        <c:barDir val="col"/>
        <c:grouping val="clustered"/>
        <c:varyColors val="1"/>
        <c:ser>
          <c:idx val="0"/>
          <c:order val="0"/>
          <c:invertIfNegative val="0"/>
          <c:dPt>
            <c:idx val="0"/>
            <c:invertIfNegative val="0"/>
            <c:bubble3D val="0"/>
            <c:spPr>
              <a:solidFill>
                <a:schemeClr val="accent1">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1-ADA6-4419-87E1-E02B197721CD}"/>
              </c:ext>
            </c:extLst>
          </c:dPt>
          <c:dPt>
            <c:idx val="1"/>
            <c:invertIfNegative val="0"/>
            <c:bubble3D val="0"/>
            <c:spPr>
              <a:solidFill>
                <a:schemeClr val="accent2">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3-ADA6-4419-87E1-E02B197721CD}"/>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(1).xlsx]Sheet1'!$A$366:$A$367</c:f>
              <c:strCache>
                <c:ptCount val="2"/>
                <c:pt idx="0">
                  <c:v>Disagreed</c:v>
                </c:pt>
                <c:pt idx="1">
                  <c:v>Agreed</c:v>
                </c:pt>
              </c:strCache>
            </c:strRef>
          </c:cat>
          <c:val>
            <c:numRef>
              <c:f>'[Charts and Graphs updated (1).xlsx]Sheet1'!$B$366:$B$367</c:f>
              <c:numCache>
                <c:formatCode>0%</c:formatCode>
                <c:ptCount val="2"/>
                <c:pt idx="0">
                  <c:v>0.5</c:v>
                </c:pt>
                <c:pt idx="1">
                  <c:v>0.3</c:v>
                </c:pt>
              </c:numCache>
            </c:numRef>
          </c:val>
          <c:extLst>
            <c:ext xmlns:c16="http://schemas.microsoft.com/office/drawing/2014/chart" uri="{C3380CC4-5D6E-409C-BE32-E72D297353CC}">
              <c16:uniqueId val="{00000004-ADA6-4419-87E1-E02B197721CD}"/>
            </c:ext>
          </c:extLst>
        </c:ser>
        <c:dLbls>
          <c:dLblPos val="inEnd"/>
          <c:showLegendKey val="0"/>
          <c:showVal val="1"/>
          <c:showCatName val="0"/>
          <c:showSerName val="0"/>
          <c:showPercent val="0"/>
          <c:showBubbleSize val="0"/>
        </c:dLbls>
        <c:gapWidth val="65"/>
        <c:axId val="775847823"/>
        <c:axId val="775479439"/>
      </c:barChart>
      <c:catAx>
        <c:axId val="775847823"/>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775479439"/>
        <c:crosses val="autoZero"/>
        <c:auto val="1"/>
        <c:lblAlgn val="ctr"/>
        <c:lblOffset val="100"/>
        <c:noMultiLvlLbl val="0"/>
      </c:catAx>
      <c:valAx>
        <c:axId val="775479439"/>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77584782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a:t>PANDEMIC MARKED END OF THE WORLD</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stacked"/>
        <c:varyColors val="0"/>
        <c:ser>
          <c:idx val="0"/>
          <c:order val="0"/>
          <c:tx>
            <c:strRef>
              <c:f>'[Charts and Graphs updated (1).xlsx]Sheet1'!$B$457</c:f>
              <c:strCache>
                <c:ptCount val="1"/>
                <c:pt idx="0">
                  <c:v>Disagree</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(1).xlsx]Sheet1'!$A$458:$A$460</c:f>
              <c:strCache>
                <c:ptCount val="3"/>
                <c:pt idx="0">
                  <c:v>Cumulative</c:v>
                </c:pt>
                <c:pt idx="1">
                  <c:v>Y</c:v>
                </c:pt>
                <c:pt idx="2">
                  <c:v>A, M, S R</c:v>
                </c:pt>
              </c:strCache>
            </c:strRef>
          </c:cat>
          <c:val>
            <c:numRef>
              <c:f>'[Charts and Graphs updated (1).xlsx]Sheet1'!$B$458:$B$460</c:f>
              <c:numCache>
                <c:formatCode>General</c:formatCode>
                <c:ptCount val="3"/>
                <c:pt idx="0" formatCode="0%">
                  <c:v>0.78</c:v>
                </c:pt>
              </c:numCache>
            </c:numRef>
          </c:val>
          <c:extLst>
            <c:ext xmlns:c16="http://schemas.microsoft.com/office/drawing/2014/chart" uri="{C3380CC4-5D6E-409C-BE32-E72D297353CC}">
              <c16:uniqueId val="{00000000-24A2-442A-878C-535492003855}"/>
            </c:ext>
          </c:extLst>
        </c:ser>
        <c:ser>
          <c:idx val="1"/>
          <c:order val="1"/>
          <c:tx>
            <c:strRef>
              <c:f>'[Charts and Graphs updated (1).xlsx]Sheet1'!$C$457</c:f>
              <c:strCache>
                <c:ptCount val="1"/>
                <c:pt idx="0">
                  <c:v>Agree</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(1).xlsx]Sheet1'!$A$458:$A$460</c:f>
              <c:strCache>
                <c:ptCount val="3"/>
                <c:pt idx="0">
                  <c:v>Cumulative</c:v>
                </c:pt>
                <c:pt idx="1">
                  <c:v>Y</c:v>
                </c:pt>
                <c:pt idx="2">
                  <c:v>A, M, S R</c:v>
                </c:pt>
              </c:strCache>
            </c:strRef>
          </c:cat>
          <c:val>
            <c:numRef>
              <c:f>'[Charts and Graphs updated (1).xlsx]Sheet1'!$C$458:$C$460</c:f>
              <c:numCache>
                <c:formatCode>0%</c:formatCode>
                <c:ptCount val="3"/>
                <c:pt idx="1">
                  <c:v>0.15</c:v>
                </c:pt>
                <c:pt idx="2">
                  <c:v>0.06</c:v>
                </c:pt>
              </c:numCache>
            </c:numRef>
          </c:val>
          <c:extLst>
            <c:ext xmlns:c16="http://schemas.microsoft.com/office/drawing/2014/chart" uri="{C3380CC4-5D6E-409C-BE32-E72D297353CC}">
              <c16:uniqueId val="{00000001-24A2-442A-878C-535492003855}"/>
            </c:ext>
          </c:extLst>
        </c:ser>
        <c:dLbls>
          <c:dLblPos val="ctr"/>
          <c:showLegendKey val="0"/>
          <c:showVal val="1"/>
          <c:showCatName val="0"/>
          <c:showSerName val="0"/>
          <c:showPercent val="0"/>
          <c:showBubbleSize val="0"/>
        </c:dLbls>
        <c:gapWidth val="150"/>
        <c:overlap val="100"/>
        <c:axId val="779782015"/>
        <c:axId val="774691087"/>
      </c:barChart>
      <c:catAx>
        <c:axId val="779782015"/>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774691087"/>
        <c:crosses val="autoZero"/>
        <c:auto val="1"/>
        <c:lblAlgn val="ctr"/>
        <c:lblOffset val="100"/>
        <c:noMultiLvlLbl val="0"/>
      </c:catAx>
      <c:valAx>
        <c:axId val="774691087"/>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779782015"/>
        <c:crosses val="autoZero"/>
        <c:crossBetween val="between"/>
      </c:valAx>
      <c:spPr>
        <a:noFill/>
        <a:ln>
          <a:noFill/>
        </a:ln>
        <a:effectLst/>
      </c:spPr>
    </c:plotArea>
    <c:legend>
      <c:legendPos val="b"/>
      <c:layou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dirty="0"/>
              <a:t>HUMANITY </a:t>
            </a:r>
            <a:r>
              <a:rPr lang="en-GB" dirty="0" smtClean="0"/>
              <a:t>HAS</a:t>
            </a:r>
            <a:r>
              <a:rPr lang="en-GB" baseline="0" dirty="0" smtClean="0"/>
              <a:t> </a:t>
            </a:r>
            <a:r>
              <a:rPr lang="en-GB" dirty="0" smtClean="0"/>
              <a:t>BECOME </a:t>
            </a:r>
            <a:r>
              <a:rPr lang="en-GB" dirty="0"/>
              <a:t>CORRUPT</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3.2488575202173291E-2"/>
          <c:y val="0.12422405174611634"/>
          <c:w val="0.95795596150306983"/>
          <c:h val="0.73306353585093387"/>
        </c:manualLayout>
      </c:layout>
      <c:barChart>
        <c:barDir val="col"/>
        <c:grouping val="stacked"/>
        <c:varyColors val="0"/>
        <c:ser>
          <c:idx val="0"/>
          <c:order val="0"/>
          <c:tx>
            <c:strRef>
              <c:f>Sheet1!$B$482</c:f>
              <c:strCache>
                <c:ptCount val="1"/>
                <c:pt idx="0">
                  <c:v>Disagree</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Sheet1!$A$483:$A$485</c:f>
              <c:strCache>
                <c:ptCount val="3"/>
                <c:pt idx="0">
                  <c:v>Cumulative</c:v>
                </c:pt>
                <c:pt idx="1">
                  <c:v>Y</c:v>
                </c:pt>
                <c:pt idx="2">
                  <c:v>A, M, S R</c:v>
                </c:pt>
              </c:strCache>
            </c:strRef>
          </c:cat>
          <c:val>
            <c:numRef>
              <c:f>Sheet1!$B$483:$B$485</c:f>
              <c:numCache>
                <c:formatCode>0%</c:formatCode>
                <c:ptCount val="3"/>
                <c:pt idx="0">
                  <c:v>0.6</c:v>
                </c:pt>
                <c:pt idx="2">
                  <c:v>0.32</c:v>
                </c:pt>
              </c:numCache>
            </c:numRef>
          </c:val>
          <c:extLst>
            <c:ext xmlns:c16="http://schemas.microsoft.com/office/drawing/2014/chart" uri="{C3380CC4-5D6E-409C-BE32-E72D297353CC}">
              <c16:uniqueId val="{00000000-DF81-47BB-B527-961A89CD939C}"/>
            </c:ext>
          </c:extLst>
        </c:ser>
        <c:ser>
          <c:idx val="1"/>
          <c:order val="1"/>
          <c:tx>
            <c:strRef>
              <c:f>Sheet1!$C$482</c:f>
              <c:strCache>
                <c:ptCount val="1"/>
                <c:pt idx="0">
                  <c:v>Agree</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Sheet1!$A$483:$A$485</c:f>
              <c:strCache>
                <c:ptCount val="3"/>
                <c:pt idx="0">
                  <c:v>Cumulative</c:v>
                </c:pt>
                <c:pt idx="1">
                  <c:v>Y</c:v>
                </c:pt>
                <c:pt idx="2">
                  <c:v>A, M, S R</c:v>
                </c:pt>
              </c:strCache>
            </c:strRef>
          </c:cat>
          <c:val>
            <c:numRef>
              <c:f>Sheet1!$C$483:$C$485</c:f>
              <c:numCache>
                <c:formatCode>0%</c:formatCode>
                <c:ptCount val="3"/>
                <c:pt idx="1">
                  <c:v>0.13</c:v>
                </c:pt>
              </c:numCache>
            </c:numRef>
          </c:val>
          <c:extLst>
            <c:ext xmlns:c16="http://schemas.microsoft.com/office/drawing/2014/chart" uri="{C3380CC4-5D6E-409C-BE32-E72D297353CC}">
              <c16:uniqueId val="{00000001-DF81-47BB-B527-961A89CD939C}"/>
            </c:ext>
          </c:extLst>
        </c:ser>
        <c:dLbls>
          <c:dLblPos val="ctr"/>
          <c:showLegendKey val="0"/>
          <c:showVal val="1"/>
          <c:showCatName val="0"/>
          <c:showSerName val="0"/>
          <c:showPercent val="0"/>
          <c:showBubbleSize val="0"/>
        </c:dLbls>
        <c:gapWidth val="150"/>
        <c:overlap val="100"/>
        <c:axId val="316466319"/>
        <c:axId val="775070991"/>
      </c:barChart>
      <c:catAx>
        <c:axId val="316466319"/>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775070991"/>
        <c:crosses val="autoZero"/>
        <c:auto val="1"/>
        <c:lblAlgn val="ctr"/>
        <c:lblOffset val="100"/>
        <c:noMultiLvlLbl val="0"/>
      </c:catAx>
      <c:valAx>
        <c:axId val="775070991"/>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316466319"/>
        <c:crosses val="autoZero"/>
        <c:crossBetween val="between"/>
      </c:valAx>
      <c:spPr>
        <a:noFill/>
        <a:ln>
          <a:noFill/>
        </a:ln>
        <a:effectLst/>
      </c:spPr>
    </c:plotArea>
    <c:legend>
      <c:legendPos val="b"/>
      <c:layou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DISAGREED THAT RELIGIOUS PEOPLE </a:t>
            </a:r>
          </a:p>
          <a:p>
            <a:pPr>
              <a:defRPr/>
            </a:pPr>
            <a:r>
              <a:rPr lang="en-US"/>
              <a:t>SHOULD NOT BE AFRAID OF VIRUS</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1"/>
        <c:ser>
          <c:idx val="0"/>
          <c:order val="0"/>
          <c:tx>
            <c:strRef>
              <c:f>'[Charts and Graphs updated (1).xlsx]Sheet1'!$B$336</c:f>
              <c:strCache>
                <c:ptCount val="1"/>
                <c:pt idx="0">
                  <c:v>Disagreed</c:v>
                </c:pt>
              </c:strCache>
            </c:strRef>
          </c:tx>
          <c:invertIfNegative val="0"/>
          <c:dPt>
            <c:idx val="0"/>
            <c:invertIfNegative val="0"/>
            <c:bubble3D val="0"/>
            <c:spPr>
              <a:solidFill>
                <a:schemeClr val="accent1">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1-2008-4A5E-9DE7-BDCC2CD3696E}"/>
              </c:ext>
            </c:extLst>
          </c:dPt>
          <c:dPt>
            <c:idx val="1"/>
            <c:invertIfNegative val="0"/>
            <c:bubble3D val="0"/>
            <c:spPr>
              <a:solidFill>
                <a:schemeClr val="accent2">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3-2008-4A5E-9DE7-BDCC2CD3696E}"/>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(1).xlsx]Sheet1'!$A$337:$A$338</c:f>
              <c:strCache>
                <c:ptCount val="2"/>
                <c:pt idx="0">
                  <c:v>Cumulative</c:v>
                </c:pt>
                <c:pt idx="1">
                  <c:v>R</c:v>
                </c:pt>
              </c:strCache>
            </c:strRef>
          </c:cat>
          <c:val>
            <c:numRef>
              <c:f>'[Charts and Graphs updated (1).xlsx]Sheet1'!$B$337:$B$338</c:f>
              <c:numCache>
                <c:formatCode>0%</c:formatCode>
                <c:ptCount val="2"/>
                <c:pt idx="0">
                  <c:v>0.77</c:v>
                </c:pt>
                <c:pt idx="1">
                  <c:v>0.88</c:v>
                </c:pt>
              </c:numCache>
            </c:numRef>
          </c:val>
          <c:extLst>
            <c:ext xmlns:c16="http://schemas.microsoft.com/office/drawing/2014/chart" uri="{C3380CC4-5D6E-409C-BE32-E72D297353CC}">
              <c16:uniqueId val="{00000004-2008-4A5E-9DE7-BDCC2CD3696E}"/>
            </c:ext>
          </c:extLst>
        </c:ser>
        <c:dLbls>
          <c:dLblPos val="inEnd"/>
          <c:showLegendKey val="0"/>
          <c:showVal val="1"/>
          <c:showCatName val="0"/>
          <c:showSerName val="0"/>
          <c:showPercent val="0"/>
          <c:showBubbleSize val="0"/>
        </c:dLbls>
        <c:gapWidth val="65"/>
        <c:axId val="786223855"/>
        <c:axId val="785474911"/>
      </c:barChart>
      <c:catAx>
        <c:axId val="786223855"/>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785474911"/>
        <c:crosses val="autoZero"/>
        <c:auto val="1"/>
        <c:lblAlgn val="ctr"/>
        <c:lblOffset val="100"/>
        <c:noMultiLvlLbl val="0"/>
      </c:catAx>
      <c:valAx>
        <c:axId val="785474911"/>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78622385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a:t>FEARED THEY WOULD DIE</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2.0470323135602191E-2"/>
          <c:y val="0.19881622531990131"/>
          <c:w val="0.9499614323351947"/>
          <c:h val="0.7220254926697699"/>
        </c:manualLayout>
      </c:layout>
      <c:barChart>
        <c:barDir val="col"/>
        <c:grouping val="stacked"/>
        <c:varyColors val="0"/>
        <c:ser>
          <c:idx val="0"/>
          <c:order val="0"/>
          <c:tx>
            <c:strRef>
              <c:f>'[Charts and Graphs updated (1).xlsx]Sheet1'!$B$309</c:f>
              <c:strCache>
                <c:ptCount val="1"/>
                <c:pt idx="0">
                  <c:v>Disagree</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(1).xlsx]Sheet1'!$A$310:$A$311</c:f>
              <c:strCache>
                <c:ptCount val="2"/>
                <c:pt idx="0">
                  <c:v>Cumulative</c:v>
                </c:pt>
                <c:pt idx="1">
                  <c:v>R</c:v>
                </c:pt>
              </c:strCache>
            </c:strRef>
          </c:cat>
          <c:val>
            <c:numRef>
              <c:f>'[Charts and Graphs updated (1).xlsx]Sheet1'!$B$310:$B$311</c:f>
              <c:numCache>
                <c:formatCode>General</c:formatCode>
                <c:ptCount val="2"/>
                <c:pt idx="0" formatCode="0%">
                  <c:v>0.62</c:v>
                </c:pt>
              </c:numCache>
            </c:numRef>
          </c:val>
          <c:extLst>
            <c:ext xmlns:c16="http://schemas.microsoft.com/office/drawing/2014/chart" uri="{C3380CC4-5D6E-409C-BE32-E72D297353CC}">
              <c16:uniqueId val="{00000000-2ECF-4438-88F3-DAD0BC1820CB}"/>
            </c:ext>
          </c:extLst>
        </c:ser>
        <c:ser>
          <c:idx val="1"/>
          <c:order val="1"/>
          <c:tx>
            <c:strRef>
              <c:f>'[Charts and Graphs updated (1).xlsx]Sheet1'!$C$309</c:f>
              <c:strCache>
                <c:ptCount val="1"/>
                <c:pt idx="0">
                  <c:v>Agree</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(1).xlsx]Sheet1'!$A$310:$A$311</c:f>
              <c:strCache>
                <c:ptCount val="2"/>
                <c:pt idx="0">
                  <c:v>Cumulative</c:v>
                </c:pt>
                <c:pt idx="1">
                  <c:v>R</c:v>
                </c:pt>
              </c:strCache>
            </c:strRef>
          </c:cat>
          <c:val>
            <c:numRef>
              <c:f>'[Charts and Graphs updated (1).xlsx]Sheet1'!$C$310:$C$311</c:f>
              <c:numCache>
                <c:formatCode>0%</c:formatCode>
                <c:ptCount val="2"/>
                <c:pt idx="1">
                  <c:v>0.28999999999999998</c:v>
                </c:pt>
              </c:numCache>
            </c:numRef>
          </c:val>
          <c:extLst>
            <c:ext xmlns:c16="http://schemas.microsoft.com/office/drawing/2014/chart" uri="{C3380CC4-5D6E-409C-BE32-E72D297353CC}">
              <c16:uniqueId val="{00000001-2ECF-4438-88F3-DAD0BC1820CB}"/>
            </c:ext>
          </c:extLst>
        </c:ser>
        <c:dLbls>
          <c:dLblPos val="ctr"/>
          <c:showLegendKey val="0"/>
          <c:showVal val="1"/>
          <c:showCatName val="0"/>
          <c:showSerName val="0"/>
          <c:showPercent val="0"/>
          <c:showBubbleSize val="0"/>
        </c:dLbls>
        <c:gapWidth val="150"/>
        <c:overlap val="100"/>
        <c:axId val="317370255"/>
        <c:axId val="795951487"/>
      </c:barChart>
      <c:catAx>
        <c:axId val="317370255"/>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795951487"/>
        <c:crosses val="autoZero"/>
        <c:auto val="1"/>
        <c:lblAlgn val="ctr"/>
        <c:lblOffset val="100"/>
        <c:noMultiLvlLbl val="0"/>
      </c:catAx>
      <c:valAx>
        <c:axId val="795951487"/>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317370255"/>
        <c:crosses val="autoZero"/>
        <c:crossBetween val="between"/>
      </c:valAx>
      <c:spPr>
        <a:noFill/>
        <a:ln>
          <a:noFill/>
        </a:ln>
        <a:effectLst/>
      </c:spPr>
    </c:plotArea>
    <c:legend>
      <c:legendPos val="b"/>
      <c:layou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a:t>FEELINGS DURING THE PANDEMIC</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1"/>
        <c:ser>
          <c:idx val="0"/>
          <c:order val="0"/>
          <c:invertIfNegative val="0"/>
          <c:dPt>
            <c:idx val="0"/>
            <c:invertIfNegative val="0"/>
            <c:bubble3D val="0"/>
            <c:spPr>
              <a:solidFill>
                <a:schemeClr val="accent1">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1-3E14-4787-9B85-9E20850D39E8}"/>
              </c:ext>
            </c:extLst>
          </c:dPt>
          <c:dPt>
            <c:idx val="1"/>
            <c:invertIfNegative val="0"/>
            <c:bubble3D val="0"/>
            <c:spPr>
              <a:solidFill>
                <a:schemeClr val="accent2">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3-3E14-4787-9B85-9E20850D39E8}"/>
              </c:ext>
            </c:extLst>
          </c:dPt>
          <c:dPt>
            <c:idx val="2"/>
            <c:invertIfNegative val="0"/>
            <c:bubble3D val="0"/>
            <c:spPr>
              <a:solidFill>
                <a:schemeClr val="accent3">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5-3E14-4787-9B85-9E20850D39E8}"/>
              </c:ext>
            </c:extLst>
          </c:dPt>
          <c:dPt>
            <c:idx val="3"/>
            <c:invertIfNegative val="0"/>
            <c:bubble3D val="0"/>
            <c:spPr>
              <a:solidFill>
                <a:schemeClr val="accent4">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7-3E14-4787-9B85-9E20850D39E8}"/>
              </c:ext>
            </c:extLst>
          </c:dPt>
          <c:dPt>
            <c:idx val="4"/>
            <c:invertIfNegative val="0"/>
            <c:bubble3D val="0"/>
            <c:spPr>
              <a:solidFill>
                <a:schemeClr val="accent5">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9-3E14-4787-9B85-9E20850D39E8}"/>
              </c:ext>
            </c:extLst>
          </c:dPt>
          <c:dPt>
            <c:idx val="5"/>
            <c:invertIfNegative val="0"/>
            <c:bubble3D val="0"/>
            <c:spPr>
              <a:solidFill>
                <a:schemeClr val="accent6">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B-3E14-4787-9B85-9E20850D39E8}"/>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(1).xlsx]Sheet1'!$A$505:$A$510</c:f>
              <c:strCache>
                <c:ptCount val="6"/>
                <c:pt idx="0">
                  <c:v>Anxious</c:v>
                </c:pt>
                <c:pt idx="1">
                  <c:v>Stressed</c:v>
                </c:pt>
                <c:pt idx="2">
                  <c:v>Exhausted</c:v>
                </c:pt>
                <c:pt idx="3">
                  <c:v>Thankful</c:v>
                </c:pt>
                <c:pt idx="4">
                  <c:v>Hopeful</c:v>
                </c:pt>
                <c:pt idx="5">
                  <c:v>Resigned</c:v>
                </c:pt>
              </c:strCache>
            </c:strRef>
          </c:cat>
          <c:val>
            <c:numRef>
              <c:f>'[Charts and Graphs updated (1).xlsx]Sheet1'!$B$505:$B$510</c:f>
              <c:numCache>
                <c:formatCode>0%</c:formatCode>
                <c:ptCount val="6"/>
                <c:pt idx="0">
                  <c:v>0.77</c:v>
                </c:pt>
                <c:pt idx="1">
                  <c:v>0.74</c:v>
                </c:pt>
                <c:pt idx="2">
                  <c:v>0.69</c:v>
                </c:pt>
                <c:pt idx="3">
                  <c:v>0.85</c:v>
                </c:pt>
                <c:pt idx="4">
                  <c:v>0.67</c:v>
                </c:pt>
                <c:pt idx="5">
                  <c:v>0.63</c:v>
                </c:pt>
              </c:numCache>
            </c:numRef>
          </c:val>
          <c:extLst>
            <c:ext xmlns:c16="http://schemas.microsoft.com/office/drawing/2014/chart" uri="{C3380CC4-5D6E-409C-BE32-E72D297353CC}">
              <c16:uniqueId val="{0000000C-3E14-4787-9B85-9E20850D39E8}"/>
            </c:ext>
          </c:extLst>
        </c:ser>
        <c:dLbls>
          <c:dLblPos val="inEnd"/>
          <c:showLegendKey val="0"/>
          <c:showVal val="1"/>
          <c:showCatName val="0"/>
          <c:showSerName val="0"/>
          <c:showPercent val="0"/>
          <c:showBubbleSize val="0"/>
        </c:dLbls>
        <c:gapWidth val="65"/>
        <c:axId val="301894623"/>
        <c:axId val="301311807"/>
      </c:barChart>
      <c:catAx>
        <c:axId val="301894623"/>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301311807"/>
        <c:crosses val="autoZero"/>
        <c:auto val="1"/>
        <c:lblAlgn val="ctr"/>
        <c:lblOffset val="100"/>
        <c:noMultiLvlLbl val="0"/>
      </c:catAx>
      <c:valAx>
        <c:axId val="301311807"/>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301894623"/>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dirty="0" smtClean="0"/>
              <a:t>CLOSER TO/FARTHER </a:t>
            </a:r>
            <a:r>
              <a:rPr lang="en-GB" dirty="0"/>
              <a:t>FROM OTHERS</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stacked"/>
        <c:varyColors val="0"/>
        <c:ser>
          <c:idx val="0"/>
          <c:order val="0"/>
          <c:tx>
            <c:strRef>
              <c:f>'[Charts and Graphs updated (1).xlsx]Sheet1'!$B$545</c:f>
              <c:strCache>
                <c:ptCount val="1"/>
                <c:pt idx="0">
                  <c:v>Closer</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(1).xlsx]Sheet1'!$A$546:$A$548</c:f>
              <c:strCache>
                <c:ptCount val="3"/>
                <c:pt idx="0">
                  <c:v>Y</c:v>
                </c:pt>
                <c:pt idx="1">
                  <c:v>A</c:v>
                </c:pt>
                <c:pt idx="2">
                  <c:v>M, S, R</c:v>
                </c:pt>
              </c:strCache>
            </c:strRef>
          </c:cat>
          <c:val>
            <c:numRef>
              <c:f>'[Charts and Graphs updated (1).xlsx]Sheet1'!$B$546:$B$548</c:f>
              <c:numCache>
                <c:formatCode>General</c:formatCode>
                <c:ptCount val="3"/>
                <c:pt idx="2" formatCode="0%">
                  <c:v>0.51</c:v>
                </c:pt>
              </c:numCache>
            </c:numRef>
          </c:val>
          <c:extLst>
            <c:ext xmlns:c16="http://schemas.microsoft.com/office/drawing/2014/chart" uri="{C3380CC4-5D6E-409C-BE32-E72D297353CC}">
              <c16:uniqueId val="{00000000-7CC8-402F-ADAC-C0A84DF2537B}"/>
            </c:ext>
          </c:extLst>
        </c:ser>
        <c:ser>
          <c:idx val="1"/>
          <c:order val="1"/>
          <c:tx>
            <c:strRef>
              <c:f>'[Charts and Graphs updated (1).xlsx]Sheet1'!$C$545</c:f>
              <c:strCache>
                <c:ptCount val="1"/>
                <c:pt idx="0">
                  <c:v>Farther</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(1).xlsx]Sheet1'!$A$546:$A$548</c:f>
              <c:strCache>
                <c:ptCount val="3"/>
                <c:pt idx="0">
                  <c:v>Y</c:v>
                </c:pt>
                <c:pt idx="1">
                  <c:v>A</c:v>
                </c:pt>
                <c:pt idx="2">
                  <c:v>M, S, R</c:v>
                </c:pt>
              </c:strCache>
            </c:strRef>
          </c:cat>
          <c:val>
            <c:numRef>
              <c:f>'[Charts and Graphs updated (1).xlsx]Sheet1'!$C$546:$C$548</c:f>
              <c:numCache>
                <c:formatCode>0%</c:formatCode>
                <c:ptCount val="3"/>
                <c:pt idx="0">
                  <c:v>0.44</c:v>
                </c:pt>
                <c:pt idx="1">
                  <c:v>0.66</c:v>
                </c:pt>
              </c:numCache>
            </c:numRef>
          </c:val>
          <c:extLst>
            <c:ext xmlns:c16="http://schemas.microsoft.com/office/drawing/2014/chart" uri="{C3380CC4-5D6E-409C-BE32-E72D297353CC}">
              <c16:uniqueId val="{00000001-7CC8-402F-ADAC-C0A84DF2537B}"/>
            </c:ext>
          </c:extLst>
        </c:ser>
        <c:dLbls>
          <c:dLblPos val="ctr"/>
          <c:showLegendKey val="0"/>
          <c:showVal val="1"/>
          <c:showCatName val="0"/>
          <c:showSerName val="0"/>
          <c:showPercent val="0"/>
          <c:showBubbleSize val="0"/>
        </c:dLbls>
        <c:gapWidth val="150"/>
        <c:overlap val="100"/>
        <c:axId val="319112719"/>
        <c:axId val="321797343"/>
      </c:barChart>
      <c:catAx>
        <c:axId val="319112719"/>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321797343"/>
        <c:crosses val="autoZero"/>
        <c:auto val="1"/>
        <c:lblAlgn val="ctr"/>
        <c:lblOffset val="100"/>
        <c:noMultiLvlLbl val="0"/>
      </c:catAx>
      <c:valAx>
        <c:axId val="321797343"/>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319112719"/>
        <c:crosses val="autoZero"/>
        <c:crossBetween val="between"/>
      </c:valAx>
      <c:spPr>
        <a:noFill/>
        <a:ln>
          <a:noFill/>
        </a:ln>
        <a:effectLst/>
      </c:spPr>
    </c:plotArea>
    <c:legend>
      <c:legendPos val="b"/>
      <c:layou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dirty="0"/>
              <a:t>CLOSER TO FAMILY AND </a:t>
            </a:r>
            <a:r>
              <a:rPr lang="en-GB" dirty="0" smtClean="0"/>
              <a:t>OTHERS</a:t>
            </a:r>
            <a:endParaRPr lang="en-GB" dirty="0"/>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3.0685263210148587E-2"/>
          <c:y val="0.13251788277846485"/>
          <c:w val="0.93862947357970283"/>
          <c:h val="0.72794536042110758"/>
        </c:manualLayout>
      </c:layout>
      <c:barChart>
        <c:barDir val="col"/>
        <c:grouping val="clustered"/>
        <c:varyColors val="1"/>
        <c:ser>
          <c:idx val="0"/>
          <c:order val="0"/>
          <c:tx>
            <c:strRef>
              <c:f>'[Charts and Graphs updated (1).xlsx]Sheet1'!$B$530</c:f>
              <c:strCache>
                <c:ptCount val="1"/>
                <c:pt idx="0">
                  <c:v>Agree</c:v>
                </c:pt>
              </c:strCache>
            </c:strRef>
          </c:tx>
          <c:invertIfNegative val="0"/>
          <c:dPt>
            <c:idx val="0"/>
            <c:invertIfNegative val="0"/>
            <c:bubble3D val="0"/>
            <c:spPr>
              <a:solidFill>
                <a:schemeClr val="accent1">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1-607A-493E-AC94-108BB58F3831}"/>
              </c:ext>
            </c:extLst>
          </c:dPt>
          <c:dPt>
            <c:idx val="1"/>
            <c:invertIfNegative val="0"/>
            <c:bubble3D val="0"/>
            <c:spPr>
              <a:solidFill>
                <a:schemeClr val="accent2">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3-607A-493E-AC94-108BB58F3831}"/>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(1).xlsx]Sheet1'!$A$531:$A$532</c:f>
              <c:strCache>
                <c:ptCount val="2"/>
                <c:pt idx="0">
                  <c:v>Felt Closer to family</c:v>
                </c:pt>
                <c:pt idx="1">
                  <c:v>Felt closer to others</c:v>
                </c:pt>
              </c:strCache>
            </c:strRef>
          </c:cat>
          <c:val>
            <c:numRef>
              <c:f>'[Charts and Graphs updated (1).xlsx]Sheet1'!$B$531:$B$532</c:f>
              <c:numCache>
                <c:formatCode>0%</c:formatCode>
                <c:ptCount val="2"/>
                <c:pt idx="0">
                  <c:v>0.78</c:v>
                </c:pt>
                <c:pt idx="1">
                  <c:v>0.51</c:v>
                </c:pt>
              </c:numCache>
            </c:numRef>
          </c:val>
          <c:extLst>
            <c:ext xmlns:c16="http://schemas.microsoft.com/office/drawing/2014/chart" uri="{C3380CC4-5D6E-409C-BE32-E72D297353CC}">
              <c16:uniqueId val="{00000004-607A-493E-AC94-108BB58F3831}"/>
            </c:ext>
          </c:extLst>
        </c:ser>
        <c:dLbls>
          <c:dLblPos val="inEnd"/>
          <c:showLegendKey val="0"/>
          <c:showVal val="1"/>
          <c:showCatName val="0"/>
          <c:showSerName val="0"/>
          <c:showPercent val="0"/>
          <c:showBubbleSize val="0"/>
        </c:dLbls>
        <c:gapWidth val="65"/>
        <c:axId val="318986319"/>
        <c:axId val="319315375"/>
      </c:barChart>
      <c:catAx>
        <c:axId val="318986319"/>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319315375"/>
        <c:crosses val="autoZero"/>
        <c:auto val="1"/>
        <c:lblAlgn val="ctr"/>
        <c:lblOffset val="100"/>
        <c:noMultiLvlLbl val="0"/>
      </c:catAx>
      <c:valAx>
        <c:axId val="319315375"/>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318986319"/>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userShapes r:id="rId4"/>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a:t>CLOSER TO GOD</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stacked"/>
        <c:varyColors val="0"/>
        <c:ser>
          <c:idx val="0"/>
          <c:order val="0"/>
          <c:tx>
            <c:strRef>
              <c:f>'[Charts and Graphs updated (1).xlsx]Sheet1'!$B$570</c:f>
              <c:strCache>
                <c:ptCount val="1"/>
                <c:pt idx="0">
                  <c:v>Disagree</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(1).xlsx]Sheet1'!$A$571:$A$572</c:f>
              <c:strCache>
                <c:ptCount val="2"/>
                <c:pt idx="0">
                  <c:v>Y</c:v>
                </c:pt>
                <c:pt idx="1">
                  <c:v>A, M, S, R</c:v>
                </c:pt>
              </c:strCache>
            </c:strRef>
          </c:cat>
          <c:val>
            <c:numRef>
              <c:f>'[Charts and Graphs updated (1).xlsx]Sheet1'!$B$571:$B$572</c:f>
              <c:numCache>
                <c:formatCode>General</c:formatCode>
                <c:ptCount val="2"/>
                <c:pt idx="0" formatCode="0%">
                  <c:v>0.52</c:v>
                </c:pt>
              </c:numCache>
            </c:numRef>
          </c:val>
          <c:extLst>
            <c:ext xmlns:c16="http://schemas.microsoft.com/office/drawing/2014/chart" uri="{C3380CC4-5D6E-409C-BE32-E72D297353CC}">
              <c16:uniqueId val="{00000000-AECA-44A1-BB27-6ED2CFA53908}"/>
            </c:ext>
          </c:extLst>
        </c:ser>
        <c:ser>
          <c:idx val="1"/>
          <c:order val="1"/>
          <c:tx>
            <c:strRef>
              <c:f>'[Charts and Graphs updated (1).xlsx]Sheet1'!$C$570</c:f>
              <c:strCache>
                <c:ptCount val="1"/>
                <c:pt idx="0">
                  <c:v>Agree</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(1).xlsx]Sheet1'!$A$571:$A$572</c:f>
              <c:strCache>
                <c:ptCount val="2"/>
                <c:pt idx="0">
                  <c:v>Y</c:v>
                </c:pt>
                <c:pt idx="1">
                  <c:v>A, M, S, R</c:v>
                </c:pt>
              </c:strCache>
            </c:strRef>
          </c:cat>
          <c:val>
            <c:numRef>
              <c:f>'[Charts and Graphs updated (1).xlsx]Sheet1'!$C$571:$C$572</c:f>
              <c:numCache>
                <c:formatCode>0%</c:formatCode>
                <c:ptCount val="2"/>
                <c:pt idx="1">
                  <c:v>0.7</c:v>
                </c:pt>
              </c:numCache>
            </c:numRef>
          </c:val>
          <c:extLst>
            <c:ext xmlns:c16="http://schemas.microsoft.com/office/drawing/2014/chart" uri="{C3380CC4-5D6E-409C-BE32-E72D297353CC}">
              <c16:uniqueId val="{00000001-AECA-44A1-BB27-6ED2CFA53908}"/>
            </c:ext>
          </c:extLst>
        </c:ser>
        <c:dLbls>
          <c:dLblPos val="ctr"/>
          <c:showLegendKey val="0"/>
          <c:showVal val="1"/>
          <c:showCatName val="0"/>
          <c:showSerName val="0"/>
          <c:showPercent val="0"/>
          <c:showBubbleSize val="0"/>
        </c:dLbls>
        <c:gapWidth val="150"/>
        <c:overlap val="100"/>
        <c:axId val="331269183"/>
        <c:axId val="330904863"/>
      </c:barChart>
      <c:catAx>
        <c:axId val="331269183"/>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330904863"/>
        <c:crosses val="autoZero"/>
        <c:auto val="1"/>
        <c:lblAlgn val="ctr"/>
        <c:lblOffset val="100"/>
        <c:noMultiLvlLbl val="0"/>
      </c:catAx>
      <c:valAx>
        <c:axId val="330904863"/>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331269183"/>
        <c:crosses val="autoZero"/>
        <c:crossBetween val="between"/>
      </c:valAx>
      <c:spPr>
        <a:noFill/>
        <a:ln>
          <a:noFill/>
        </a:ln>
        <a:effectLst/>
      </c:spPr>
    </c:plotArea>
    <c:legend>
      <c:legendPos val="b"/>
      <c:layou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a:t>PRAYED MORE THAN BEFORE</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stacked"/>
        <c:varyColors val="0"/>
        <c:ser>
          <c:idx val="0"/>
          <c:order val="0"/>
          <c:tx>
            <c:strRef>
              <c:f>'[Charts and Graphs updated (1).xlsx]Sheet1'!$B$648</c:f>
              <c:strCache>
                <c:ptCount val="1"/>
                <c:pt idx="0">
                  <c:v>Yes</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(1).xlsx]Sheet1'!$A$649:$A$653</c:f>
              <c:strCache>
                <c:ptCount val="5"/>
                <c:pt idx="0">
                  <c:v>Y</c:v>
                </c:pt>
                <c:pt idx="1">
                  <c:v>A</c:v>
                </c:pt>
                <c:pt idx="2">
                  <c:v>M</c:v>
                </c:pt>
                <c:pt idx="3">
                  <c:v>S</c:v>
                </c:pt>
                <c:pt idx="4">
                  <c:v>R</c:v>
                </c:pt>
              </c:strCache>
            </c:strRef>
          </c:cat>
          <c:val>
            <c:numRef>
              <c:f>'[Charts and Graphs updated (1).xlsx]Sheet1'!$B$649:$B$653</c:f>
              <c:numCache>
                <c:formatCode>General</c:formatCode>
                <c:ptCount val="5"/>
                <c:pt idx="2" formatCode="0%">
                  <c:v>0.37</c:v>
                </c:pt>
                <c:pt idx="3" formatCode="0%">
                  <c:v>0.42</c:v>
                </c:pt>
                <c:pt idx="4" formatCode="0%">
                  <c:v>0.5</c:v>
                </c:pt>
              </c:numCache>
            </c:numRef>
          </c:val>
          <c:extLst>
            <c:ext xmlns:c16="http://schemas.microsoft.com/office/drawing/2014/chart" uri="{C3380CC4-5D6E-409C-BE32-E72D297353CC}">
              <c16:uniqueId val="{00000000-3168-48D6-AD62-B386E7E3882D}"/>
            </c:ext>
          </c:extLst>
        </c:ser>
        <c:ser>
          <c:idx val="1"/>
          <c:order val="1"/>
          <c:tx>
            <c:strRef>
              <c:f>'[Charts and Graphs updated (1).xlsx]Sheet1'!$C$648</c:f>
              <c:strCache>
                <c:ptCount val="1"/>
                <c:pt idx="0">
                  <c:v>No</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(1).xlsx]Sheet1'!$A$649:$A$653</c:f>
              <c:strCache>
                <c:ptCount val="5"/>
                <c:pt idx="0">
                  <c:v>Y</c:v>
                </c:pt>
                <c:pt idx="1">
                  <c:v>A</c:v>
                </c:pt>
                <c:pt idx="2">
                  <c:v>M</c:v>
                </c:pt>
                <c:pt idx="3">
                  <c:v>S</c:v>
                </c:pt>
                <c:pt idx="4">
                  <c:v>R</c:v>
                </c:pt>
              </c:strCache>
            </c:strRef>
          </c:cat>
          <c:val>
            <c:numRef>
              <c:f>'[Charts and Graphs updated (1).xlsx]Sheet1'!$C$649:$C$653</c:f>
              <c:numCache>
                <c:formatCode>0%</c:formatCode>
                <c:ptCount val="5"/>
                <c:pt idx="0">
                  <c:v>0.57999999999999996</c:v>
                </c:pt>
                <c:pt idx="1">
                  <c:v>0.37</c:v>
                </c:pt>
              </c:numCache>
            </c:numRef>
          </c:val>
          <c:extLst>
            <c:ext xmlns:c16="http://schemas.microsoft.com/office/drawing/2014/chart" uri="{C3380CC4-5D6E-409C-BE32-E72D297353CC}">
              <c16:uniqueId val="{00000001-3168-48D6-AD62-B386E7E3882D}"/>
            </c:ext>
          </c:extLst>
        </c:ser>
        <c:dLbls>
          <c:dLblPos val="ctr"/>
          <c:showLegendKey val="0"/>
          <c:showVal val="1"/>
          <c:showCatName val="0"/>
          <c:showSerName val="0"/>
          <c:showPercent val="0"/>
          <c:showBubbleSize val="0"/>
        </c:dLbls>
        <c:gapWidth val="150"/>
        <c:overlap val="100"/>
        <c:axId val="330319071"/>
        <c:axId val="345363695"/>
      </c:barChart>
      <c:catAx>
        <c:axId val="330319071"/>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345363695"/>
        <c:crosses val="autoZero"/>
        <c:auto val="1"/>
        <c:lblAlgn val="ctr"/>
        <c:lblOffset val="100"/>
        <c:noMultiLvlLbl val="0"/>
      </c:catAx>
      <c:valAx>
        <c:axId val="345363695"/>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330319071"/>
        <c:crosses val="autoZero"/>
        <c:crossBetween val="between"/>
      </c:valAx>
      <c:spPr>
        <a:noFill/>
        <a:ln>
          <a:noFill/>
        </a:ln>
        <a:effectLst/>
      </c:spPr>
    </c:plotArea>
    <c:legend>
      <c:legendPos val="b"/>
      <c:layou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a:t>PRAYED MORE THAN BEFORE</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tx>
            <c:strRef>
              <c:f>'[Charts and Graphs updated (1).xlsx]Sheet1'!$A$672</c:f>
              <c:strCache>
                <c:ptCount val="1"/>
                <c:pt idx="0">
                  <c:v>Disgree</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(1).xlsx]Sheet1'!$B$671:$F$671</c:f>
              <c:strCache>
                <c:ptCount val="5"/>
                <c:pt idx="0">
                  <c:v>Y</c:v>
                </c:pt>
                <c:pt idx="1">
                  <c:v>A</c:v>
                </c:pt>
                <c:pt idx="2">
                  <c:v>M</c:v>
                </c:pt>
                <c:pt idx="3">
                  <c:v>S</c:v>
                </c:pt>
                <c:pt idx="4">
                  <c:v>R</c:v>
                </c:pt>
              </c:strCache>
            </c:strRef>
          </c:cat>
          <c:val>
            <c:numRef>
              <c:f>'[Charts and Graphs updated (1).xlsx]Sheet1'!$B$672:$F$672</c:f>
              <c:numCache>
                <c:formatCode>0%</c:formatCode>
                <c:ptCount val="5"/>
                <c:pt idx="0">
                  <c:v>0.57999999999999996</c:v>
                </c:pt>
                <c:pt idx="1">
                  <c:v>0.37</c:v>
                </c:pt>
                <c:pt idx="2">
                  <c:v>0.32</c:v>
                </c:pt>
                <c:pt idx="3">
                  <c:v>0.26</c:v>
                </c:pt>
                <c:pt idx="4">
                  <c:v>0.1</c:v>
                </c:pt>
              </c:numCache>
            </c:numRef>
          </c:val>
          <c:extLst>
            <c:ext xmlns:c16="http://schemas.microsoft.com/office/drawing/2014/chart" uri="{C3380CC4-5D6E-409C-BE32-E72D297353CC}">
              <c16:uniqueId val="{00000000-A22A-43FA-ADC9-DEE476F1A89F}"/>
            </c:ext>
          </c:extLst>
        </c:ser>
        <c:ser>
          <c:idx val="1"/>
          <c:order val="1"/>
          <c:tx>
            <c:strRef>
              <c:f>'[Charts and Graphs updated (1).xlsx]Sheet1'!$A$673</c:f>
              <c:strCache>
                <c:ptCount val="1"/>
                <c:pt idx="0">
                  <c:v>Neutral</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(1).xlsx]Sheet1'!$B$671:$F$671</c:f>
              <c:strCache>
                <c:ptCount val="5"/>
                <c:pt idx="0">
                  <c:v>Y</c:v>
                </c:pt>
                <c:pt idx="1">
                  <c:v>A</c:v>
                </c:pt>
                <c:pt idx="2">
                  <c:v>M</c:v>
                </c:pt>
                <c:pt idx="3">
                  <c:v>S</c:v>
                </c:pt>
                <c:pt idx="4">
                  <c:v>R</c:v>
                </c:pt>
              </c:strCache>
            </c:strRef>
          </c:cat>
          <c:val>
            <c:numRef>
              <c:f>'[Charts and Graphs updated (1).xlsx]Sheet1'!$B$673:$F$673</c:f>
              <c:numCache>
                <c:formatCode>0%</c:formatCode>
                <c:ptCount val="5"/>
                <c:pt idx="0">
                  <c:v>0.21</c:v>
                </c:pt>
                <c:pt idx="1">
                  <c:v>0.37</c:v>
                </c:pt>
                <c:pt idx="2">
                  <c:v>0.31</c:v>
                </c:pt>
                <c:pt idx="3">
                  <c:v>0.28000000000000003</c:v>
                </c:pt>
                <c:pt idx="4">
                  <c:v>0.31</c:v>
                </c:pt>
              </c:numCache>
            </c:numRef>
          </c:val>
          <c:extLst>
            <c:ext xmlns:c16="http://schemas.microsoft.com/office/drawing/2014/chart" uri="{C3380CC4-5D6E-409C-BE32-E72D297353CC}">
              <c16:uniqueId val="{00000001-A22A-43FA-ADC9-DEE476F1A89F}"/>
            </c:ext>
          </c:extLst>
        </c:ser>
        <c:ser>
          <c:idx val="2"/>
          <c:order val="2"/>
          <c:tx>
            <c:strRef>
              <c:f>'[Charts and Graphs updated (1).xlsx]Sheet1'!$A$674</c:f>
              <c:strCache>
                <c:ptCount val="1"/>
                <c:pt idx="0">
                  <c:v>Agree</c:v>
                </c:pt>
              </c:strCache>
            </c:strRef>
          </c:tx>
          <c:spPr>
            <a:solidFill>
              <a:schemeClr val="accent3">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(1).xlsx]Sheet1'!$B$671:$F$671</c:f>
              <c:strCache>
                <c:ptCount val="5"/>
                <c:pt idx="0">
                  <c:v>Y</c:v>
                </c:pt>
                <c:pt idx="1">
                  <c:v>A</c:v>
                </c:pt>
                <c:pt idx="2">
                  <c:v>M</c:v>
                </c:pt>
                <c:pt idx="3">
                  <c:v>S</c:v>
                </c:pt>
                <c:pt idx="4">
                  <c:v>R</c:v>
                </c:pt>
              </c:strCache>
            </c:strRef>
          </c:cat>
          <c:val>
            <c:numRef>
              <c:f>'[Charts and Graphs updated (1).xlsx]Sheet1'!$B$674:$F$674</c:f>
              <c:numCache>
                <c:formatCode>0%</c:formatCode>
                <c:ptCount val="5"/>
                <c:pt idx="0">
                  <c:v>0.16</c:v>
                </c:pt>
                <c:pt idx="1">
                  <c:v>0.25</c:v>
                </c:pt>
                <c:pt idx="2">
                  <c:v>0.37</c:v>
                </c:pt>
                <c:pt idx="3">
                  <c:v>0.42</c:v>
                </c:pt>
                <c:pt idx="4">
                  <c:v>0.5</c:v>
                </c:pt>
              </c:numCache>
            </c:numRef>
          </c:val>
          <c:extLst>
            <c:ext xmlns:c16="http://schemas.microsoft.com/office/drawing/2014/chart" uri="{C3380CC4-5D6E-409C-BE32-E72D297353CC}">
              <c16:uniqueId val="{00000002-A22A-43FA-ADC9-DEE476F1A89F}"/>
            </c:ext>
          </c:extLst>
        </c:ser>
        <c:dLbls>
          <c:dLblPos val="inEnd"/>
          <c:showLegendKey val="0"/>
          <c:showVal val="1"/>
          <c:showCatName val="0"/>
          <c:showSerName val="0"/>
          <c:showPercent val="0"/>
          <c:showBubbleSize val="0"/>
        </c:dLbls>
        <c:gapWidth val="65"/>
        <c:axId val="345669407"/>
        <c:axId val="345671055"/>
      </c:barChart>
      <c:catAx>
        <c:axId val="345669407"/>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345671055"/>
        <c:crosses val="autoZero"/>
        <c:auto val="1"/>
        <c:lblAlgn val="ctr"/>
        <c:lblOffset val="100"/>
        <c:noMultiLvlLbl val="0"/>
      </c:catAx>
      <c:valAx>
        <c:axId val="345671055"/>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345669407"/>
        <c:crosses val="autoZero"/>
        <c:crossBetween val="between"/>
      </c:valAx>
      <c:spPr>
        <a:noFill/>
        <a:ln>
          <a:noFill/>
        </a:ln>
        <a:effectLst/>
      </c:spPr>
    </c:plotArea>
    <c:legend>
      <c:legendPos val="b"/>
      <c:layou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a:t>PRAYER AS A SOURCE OF CONSOLATION</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tx>
            <c:strRef>
              <c:f>'[Charts and Graphs updated (1).xlsx]Sheet1'!$A$619</c:f>
              <c:strCache>
                <c:ptCount val="1"/>
                <c:pt idx="0">
                  <c:v>Disgree</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(1).xlsx]Sheet1'!$B$618:$F$618</c:f>
              <c:strCache>
                <c:ptCount val="5"/>
                <c:pt idx="0">
                  <c:v>Y</c:v>
                </c:pt>
                <c:pt idx="1">
                  <c:v>A</c:v>
                </c:pt>
                <c:pt idx="2">
                  <c:v>M</c:v>
                </c:pt>
                <c:pt idx="3">
                  <c:v>S</c:v>
                </c:pt>
                <c:pt idx="4">
                  <c:v>R</c:v>
                </c:pt>
              </c:strCache>
            </c:strRef>
          </c:cat>
          <c:val>
            <c:numRef>
              <c:f>'[Charts and Graphs updated (1).xlsx]Sheet1'!$B$619:$F$619</c:f>
              <c:numCache>
                <c:formatCode>General</c:formatCode>
                <c:ptCount val="5"/>
                <c:pt idx="0">
                  <c:v>56</c:v>
                </c:pt>
                <c:pt idx="1">
                  <c:v>35</c:v>
                </c:pt>
                <c:pt idx="2">
                  <c:v>22</c:v>
                </c:pt>
                <c:pt idx="3">
                  <c:v>19</c:v>
                </c:pt>
                <c:pt idx="4">
                  <c:v>8</c:v>
                </c:pt>
              </c:numCache>
            </c:numRef>
          </c:val>
          <c:extLst>
            <c:ext xmlns:c16="http://schemas.microsoft.com/office/drawing/2014/chart" uri="{C3380CC4-5D6E-409C-BE32-E72D297353CC}">
              <c16:uniqueId val="{00000000-FCEC-44CA-B1F3-A28F9D363B6D}"/>
            </c:ext>
          </c:extLst>
        </c:ser>
        <c:ser>
          <c:idx val="1"/>
          <c:order val="1"/>
          <c:tx>
            <c:strRef>
              <c:f>'[Charts and Graphs updated (1).xlsx]Sheet1'!$A$620</c:f>
              <c:strCache>
                <c:ptCount val="1"/>
                <c:pt idx="0">
                  <c:v>Neutral</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(1).xlsx]Sheet1'!$B$618:$F$618</c:f>
              <c:strCache>
                <c:ptCount val="5"/>
                <c:pt idx="0">
                  <c:v>Y</c:v>
                </c:pt>
                <c:pt idx="1">
                  <c:v>A</c:v>
                </c:pt>
                <c:pt idx="2">
                  <c:v>M</c:v>
                </c:pt>
                <c:pt idx="3">
                  <c:v>S</c:v>
                </c:pt>
                <c:pt idx="4">
                  <c:v>R</c:v>
                </c:pt>
              </c:strCache>
            </c:strRef>
          </c:cat>
          <c:val>
            <c:numRef>
              <c:f>'[Charts and Graphs updated (1).xlsx]Sheet1'!$B$620:$F$620</c:f>
              <c:numCache>
                <c:formatCode>General</c:formatCode>
                <c:ptCount val="5"/>
                <c:pt idx="0">
                  <c:v>19</c:v>
                </c:pt>
                <c:pt idx="1">
                  <c:v>27</c:v>
                </c:pt>
                <c:pt idx="2">
                  <c:v>26</c:v>
                </c:pt>
                <c:pt idx="3">
                  <c:v>21</c:v>
                </c:pt>
                <c:pt idx="4">
                  <c:v>12</c:v>
                </c:pt>
              </c:numCache>
            </c:numRef>
          </c:val>
          <c:extLst>
            <c:ext xmlns:c16="http://schemas.microsoft.com/office/drawing/2014/chart" uri="{C3380CC4-5D6E-409C-BE32-E72D297353CC}">
              <c16:uniqueId val="{00000001-FCEC-44CA-B1F3-A28F9D363B6D}"/>
            </c:ext>
          </c:extLst>
        </c:ser>
        <c:ser>
          <c:idx val="2"/>
          <c:order val="2"/>
          <c:tx>
            <c:strRef>
              <c:f>'[Charts and Graphs updated (1).xlsx]Sheet1'!$A$621</c:f>
              <c:strCache>
                <c:ptCount val="1"/>
                <c:pt idx="0">
                  <c:v>Agree</c:v>
                </c:pt>
              </c:strCache>
            </c:strRef>
          </c:tx>
          <c:spPr>
            <a:solidFill>
              <a:schemeClr val="accent3">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(1).xlsx]Sheet1'!$B$618:$F$618</c:f>
              <c:strCache>
                <c:ptCount val="5"/>
                <c:pt idx="0">
                  <c:v>Y</c:v>
                </c:pt>
                <c:pt idx="1">
                  <c:v>A</c:v>
                </c:pt>
                <c:pt idx="2">
                  <c:v>M</c:v>
                </c:pt>
                <c:pt idx="3">
                  <c:v>S</c:v>
                </c:pt>
                <c:pt idx="4">
                  <c:v>R</c:v>
                </c:pt>
              </c:strCache>
            </c:strRef>
          </c:cat>
          <c:val>
            <c:numRef>
              <c:f>'[Charts and Graphs updated (1).xlsx]Sheet1'!$B$621:$F$621</c:f>
              <c:numCache>
                <c:formatCode>General</c:formatCode>
                <c:ptCount val="5"/>
                <c:pt idx="0">
                  <c:v>25</c:v>
                </c:pt>
                <c:pt idx="1">
                  <c:v>38</c:v>
                </c:pt>
                <c:pt idx="2">
                  <c:v>53</c:v>
                </c:pt>
                <c:pt idx="3">
                  <c:v>61</c:v>
                </c:pt>
                <c:pt idx="4">
                  <c:v>77</c:v>
                </c:pt>
              </c:numCache>
            </c:numRef>
          </c:val>
          <c:extLst>
            <c:ext xmlns:c16="http://schemas.microsoft.com/office/drawing/2014/chart" uri="{C3380CC4-5D6E-409C-BE32-E72D297353CC}">
              <c16:uniqueId val="{00000002-FCEC-44CA-B1F3-A28F9D363B6D}"/>
            </c:ext>
          </c:extLst>
        </c:ser>
        <c:dLbls>
          <c:dLblPos val="inEnd"/>
          <c:showLegendKey val="0"/>
          <c:showVal val="1"/>
          <c:showCatName val="0"/>
          <c:showSerName val="0"/>
          <c:showPercent val="0"/>
          <c:showBubbleSize val="0"/>
        </c:dLbls>
        <c:gapWidth val="65"/>
        <c:axId val="315507807"/>
        <c:axId val="315890207"/>
      </c:barChart>
      <c:catAx>
        <c:axId val="315507807"/>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315890207"/>
        <c:crosses val="autoZero"/>
        <c:auto val="1"/>
        <c:lblAlgn val="ctr"/>
        <c:lblOffset val="100"/>
        <c:noMultiLvlLbl val="0"/>
      </c:catAx>
      <c:valAx>
        <c:axId val="315890207"/>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315507807"/>
        <c:crosses val="autoZero"/>
        <c:crossBetween val="between"/>
      </c:valAx>
      <c:spPr>
        <a:noFill/>
        <a:ln>
          <a:noFill/>
        </a:ln>
        <a:effectLst/>
      </c:spPr>
    </c:plotArea>
    <c:legend>
      <c:legendPos val="b"/>
      <c:layou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a:t>FAITH HELPED ME GO THROUGH THIS EXPERIENCE</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1.8211920529801324E-2"/>
          <c:y val="0.11370530930824659"/>
          <c:w val="0.96357615894039739"/>
          <c:h val="0.75910143584993051"/>
        </c:manualLayout>
      </c:layout>
      <c:barChart>
        <c:barDir val="col"/>
        <c:grouping val="clustered"/>
        <c:varyColors val="0"/>
        <c:ser>
          <c:idx val="0"/>
          <c:order val="0"/>
          <c:tx>
            <c:strRef>
              <c:f>'[Charts and Graphs updated (1).xlsx]Sheet1'!$A$727</c:f>
              <c:strCache>
                <c:ptCount val="1"/>
                <c:pt idx="0">
                  <c:v>Disgree</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(1).xlsx]Sheet1'!$B$726:$F$726</c:f>
              <c:strCache>
                <c:ptCount val="5"/>
                <c:pt idx="0">
                  <c:v>Y</c:v>
                </c:pt>
                <c:pt idx="1">
                  <c:v>A</c:v>
                </c:pt>
                <c:pt idx="2">
                  <c:v>M</c:v>
                </c:pt>
                <c:pt idx="3">
                  <c:v>S</c:v>
                </c:pt>
                <c:pt idx="4">
                  <c:v>R</c:v>
                </c:pt>
              </c:strCache>
            </c:strRef>
          </c:cat>
          <c:val>
            <c:numRef>
              <c:f>'[Charts and Graphs updated (1).xlsx]Sheet1'!$B$727:$F$727</c:f>
              <c:numCache>
                <c:formatCode>0%</c:formatCode>
                <c:ptCount val="5"/>
                <c:pt idx="0">
                  <c:v>0.43</c:v>
                </c:pt>
                <c:pt idx="1">
                  <c:v>0.32</c:v>
                </c:pt>
                <c:pt idx="2">
                  <c:v>0.18</c:v>
                </c:pt>
                <c:pt idx="3">
                  <c:v>0.2</c:v>
                </c:pt>
                <c:pt idx="4">
                  <c:v>0.1</c:v>
                </c:pt>
              </c:numCache>
            </c:numRef>
          </c:val>
          <c:extLst>
            <c:ext xmlns:c16="http://schemas.microsoft.com/office/drawing/2014/chart" uri="{C3380CC4-5D6E-409C-BE32-E72D297353CC}">
              <c16:uniqueId val="{00000000-5F47-48BD-9865-26E31E96BE2C}"/>
            </c:ext>
          </c:extLst>
        </c:ser>
        <c:ser>
          <c:idx val="1"/>
          <c:order val="1"/>
          <c:tx>
            <c:strRef>
              <c:f>'[Charts and Graphs updated (1).xlsx]Sheet1'!$A$728</c:f>
              <c:strCache>
                <c:ptCount val="1"/>
                <c:pt idx="0">
                  <c:v>Neutral</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(1).xlsx]Sheet1'!$B$726:$F$726</c:f>
              <c:strCache>
                <c:ptCount val="5"/>
                <c:pt idx="0">
                  <c:v>Y</c:v>
                </c:pt>
                <c:pt idx="1">
                  <c:v>A</c:v>
                </c:pt>
                <c:pt idx="2">
                  <c:v>M</c:v>
                </c:pt>
                <c:pt idx="3">
                  <c:v>S</c:v>
                </c:pt>
                <c:pt idx="4">
                  <c:v>R</c:v>
                </c:pt>
              </c:strCache>
            </c:strRef>
          </c:cat>
          <c:val>
            <c:numRef>
              <c:f>'[Charts and Graphs updated (1).xlsx]Sheet1'!$B$728:$F$728</c:f>
              <c:numCache>
                <c:formatCode>0%</c:formatCode>
                <c:ptCount val="5"/>
                <c:pt idx="0">
                  <c:v>0.19</c:v>
                </c:pt>
                <c:pt idx="1">
                  <c:v>0.25</c:v>
                </c:pt>
                <c:pt idx="2">
                  <c:v>0.21</c:v>
                </c:pt>
                <c:pt idx="3">
                  <c:v>0.13</c:v>
                </c:pt>
                <c:pt idx="4">
                  <c:v>0.15</c:v>
                </c:pt>
              </c:numCache>
            </c:numRef>
          </c:val>
          <c:extLst>
            <c:ext xmlns:c16="http://schemas.microsoft.com/office/drawing/2014/chart" uri="{C3380CC4-5D6E-409C-BE32-E72D297353CC}">
              <c16:uniqueId val="{00000001-5F47-48BD-9865-26E31E96BE2C}"/>
            </c:ext>
          </c:extLst>
        </c:ser>
        <c:ser>
          <c:idx val="2"/>
          <c:order val="2"/>
          <c:tx>
            <c:strRef>
              <c:f>'[Charts and Graphs updated (1).xlsx]Sheet1'!$A$729</c:f>
              <c:strCache>
                <c:ptCount val="1"/>
                <c:pt idx="0">
                  <c:v>Agree</c:v>
                </c:pt>
              </c:strCache>
            </c:strRef>
          </c:tx>
          <c:spPr>
            <a:solidFill>
              <a:schemeClr val="accent3">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(1).xlsx]Sheet1'!$B$726:$F$726</c:f>
              <c:strCache>
                <c:ptCount val="5"/>
                <c:pt idx="0">
                  <c:v>Y</c:v>
                </c:pt>
                <c:pt idx="1">
                  <c:v>A</c:v>
                </c:pt>
                <c:pt idx="2">
                  <c:v>M</c:v>
                </c:pt>
                <c:pt idx="3">
                  <c:v>S</c:v>
                </c:pt>
                <c:pt idx="4">
                  <c:v>R</c:v>
                </c:pt>
              </c:strCache>
            </c:strRef>
          </c:cat>
          <c:val>
            <c:numRef>
              <c:f>'[Charts and Graphs updated (1).xlsx]Sheet1'!$B$729:$F$729</c:f>
              <c:numCache>
                <c:formatCode>0%</c:formatCode>
                <c:ptCount val="5"/>
                <c:pt idx="0">
                  <c:v>0.28000000000000003</c:v>
                </c:pt>
                <c:pt idx="1">
                  <c:v>0.44</c:v>
                </c:pt>
                <c:pt idx="2">
                  <c:v>0.61</c:v>
                </c:pt>
                <c:pt idx="3">
                  <c:v>0.67</c:v>
                </c:pt>
                <c:pt idx="4">
                  <c:v>0.76</c:v>
                </c:pt>
              </c:numCache>
            </c:numRef>
          </c:val>
          <c:extLst>
            <c:ext xmlns:c16="http://schemas.microsoft.com/office/drawing/2014/chart" uri="{C3380CC4-5D6E-409C-BE32-E72D297353CC}">
              <c16:uniqueId val="{00000002-5F47-48BD-9865-26E31E96BE2C}"/>
            </c:ext>
          </c:extLst>
        </c:ser>
        <c:dLbls>
          <c:dLblPos val="inEnd"/>
          <c:showLegendKey val="0"/>
          <c:showVal val="1"/>
          <c:showCatName val="0"/>
          <c:showSerName val="0"/>
          <c:showPercent val="0"/>
          <c:showBubbleSize val="0"/>
        </c:dLbls>
        <c:gapWidth val="65"/>
        <c:axId val="345991711"/>
        <c:axId val="345992111"/>
      </c:barChart>
      <c:catAx>
        <c:axId val="345991711"/>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345992111"/>
        <c:crosses val="autoZero"/>
        <c:auto val="1"/>
        <c:lblAlgn val="ctr"/>
        <c:lblOffset val="100"/>
        <c:noMultiLvlLbl val="0"/>
      </c:catAx>
      <c:valAx>
        <c:axId val="345992111"/>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345991711"/>
        <c:crosses val="autoZero"/>
        <c:crossBetween val="between"/>
      </c:valAx>
      <c:spPr>
        <a:noFill/>
        <a:ln>
          <a:noFill/>
        </a:ln>
        <a:effectLst/>
      </c:spPr>
    </c:plotArea>
    <c:legend>
      <c:legendPos val="b"/>
      <c:layou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a:t>SOUGHT SOME FORM OF CONNECTION</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tx>
            <c:strRef>
              <c:f>'[Charts and Graphs updated (1).xlsx]Sheet1'!$B$779</c:f>
              <c:strCache>
                <c:ptCount val="1"/>
                <c:pt idx="0">
                  <c:v>Yes</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(1).xlsx]Sheet1'!$A$780:$A$784</c:f>
              <c:strCache>
                <c:ptCount val="5"/>
                <c:pt idx="0">
                  <c:v>Y</c:v>
                </c:pt>
                <c:pt idx="1">
                  <c:v>A</c:v>
                </c:pt>
                <c:pt idx="2">
                  <c:v>M</c:v>
                </c:pt>
                <c:pt idx="3">
                  <c:v>S</c:v>
                </c:pt>
                <c:pt idx="4">
                  <c:v>R</c:v>
                </c:pt>
              </c:strCache>
            </c:strRef>
          </c:cat>
          <c:val>
            <c:numRef>
              <c:f>'[Charts and Graphs updated (1).xlsx]Sheet1'!$B$780:$B$784</c:f>
              <c:numCache>
                <c:formatCode>0%</c:formatCode>
                <c:ptCount val="5"/>
                <c:pt idx="0">
                  <c:v>0.82</c:v>
                </c:pt>
                <c:pt idx="1">
                  <c:v>0.71699999999999997</c:v>
                </c:pt>
                <c:pt idx="2">
                  <c:v>0.70199999999999996</c:v>
                </c:pt>
                <c:pt idx="3">
                  <c:v>0.69</c:v>
                </c:pt>
                <c:pt idx="4">
                  <c:v>0.63</c:v>
                </c:pt>
              </c:numCache>
            </c:numRef>
          </c:val>
          <c:extLst>
            <c:ext xmlns:c16="http://schemas.microsoft.com/office/drawing/2014/chart" uri="{C3380CC4-5D6E-409C-BE32-E72D297353CC}">
              <c16:uniqueId val="{00000000-5EC7-494E-912D-6309B006E0DE}"/>
            </c:ext>
          </c:extLst>
        </c:ser>
        <c:ser>
          <c:idx val="1"/>
          <c:order val="1"/>
          <c:tx>
            <c:strRef>
              <c:f>'[Charts and Graphs updated (1).xlsx]Sheet1'!$C$779</c:f>
              <c:strCache>
                <c:ptCount val="1"/>
                <c:pt idx="0">
                  <c:v>No</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(1).xlsx]Sheet1'!$A$780:$A$784</c:f>
              <c:strCache>
                <c:ptCount val="5"/>
                <c:pt idx="0">
                  <c:v>Y</c:v>
                </c:pt>
                <c:pt idx="1">
                  <c:v>A</c:v>
                </c:pt>
                <c:pt idx="2">
                  <c:v>M</c:v>
                </c:pt>
                <c:pt idx="3">
                  <c:v>S</c:v>
                </c:pt>
                <c:pt idx="4">
                  <c:v>R</c:v>
                </c:pt>
              </c:strCache>
            </c:strRef>
          </c:cat>
          <c:val>
            <c:numRef>
              <c:f>'[Charts and Graphs updated (1).xlsx]Sheet1'!$C$780:$C$784</c:f>
              <c:numCache>
                <c:formatCode>0%</c:formatCode>
                <c:ptCount val="5"/>
                <c:pt idx="0">
                  <c:v>0.18099999999999999</c:v>
                </c:pt>
                <c:pt idx="1">
                  <c:v>0.28299999999999997</c:v>
                </c:pt>
                <c:pt idx="2">
                  <c:v>0.29799999999999999</c:v>
                </c:pt>
                <c:pt idx="3">
                  <c:v>0.31</c:v>
                </c:pt>
                <c:pt idx="4">
                  <c:v>0.39</c:v>
                </c:pt>
              </c:numCache>
            </c:numRef>
          </c:val>
          <c:extLst>
            <c:ext xmlns:c16="http://schemas.microsoft.com/office/drawing/2014/chart" uri="{C3380CC4-5D6E-409C-BE32-E72D297353CC}">
              <c16:uniqueId val="{00000001-5EC7-494E-912D-6309B006E0DE}"/>
            </c:ext>
          </c:extLst>
        </c:ser>
        <c:dLbls>
          <c:dLblPos val="inEnd"/>
          <c:showLegendKey val="0"/>
          <c:showVal val="1"/>
          <c:showCatName val="0"/>
          <c:showSerName val="0"/>
          <c:showPercent val="0"/>
          <c:showBubbleSize val="0"/>
        </c:dLbls>
        <c:gapWidth val="65"/>
        <c:axId val="1642090911"/>
        <c:axId val="1642991871"/>
      </c:barChart>
      <c:catAx>
        <c:axId val="1642090911"/>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1642991871"/>
        <c:crosses val="autoZero"/>
        <c:auto val="1"/>
        <c:lblAlgn val="ctr"/>
        <c:lblOffset val="100"/>
        <c:noMultiLvlLbl val="0"/>
      </c:catAx>
      <c:valAx>
        <c:axId val="1642991871"/>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1642090911"/>
        <c:crosses val="autoZero"/>
        <c:crossBetween val="between"/>
      </c:valAx>
      <c:spPr>
        <a:noFill/>
        <a:ln>
          <a:noFill/>
        </a:ln>
        <a:effectLst/>
      </c:spPr>
    </c:plotArea>
    <c:legend>
      <c:legendPos val="b"/>
      <c:layou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a:t>MISSED PEOPLE FROM CHURCH COMMUNITY</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tx>
            <c:strRef>
              <c:f>'[Charts and Graphs updated (1).xlsx]Sheet1'!$B$803</c:f>
              <c:strCache>
                <c:ptCount val="1"/>
                <c:pt idx="0">
                  <c:v>Yes</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(1).xlsx]Sheet1'!$A$804:$A$808</c:f>
              <c:strCache>
                <c:ptCount val="5"/>
                <c:pt idx="0">
                  <c:v>Y</c:v>
                </c:pt>
                <c:pt idx="1">
                  <c:v>A</c:v>
                </c:pt>
                <c:pt idx="2">
                  <c:v>M</c:v>
                </c:pt>
                <c:pt idx="3">
                  <c:v>S</c:v>
                </c:pt>
                <c:pt idx="4">
                  <c:v>R</c:v>
                </c:pt>
              </c:strCache>
            </c:strRef>
          </c:cat>
          <c:val>
            <c:numRef>
              <c:f>'[Charts and Graphs updated (1).xlsx]Sheet1'!$B$804:$B$808</c:f>
              <c:numCache>
                <c:formatCode>0%</c:formatCode>
                <c:ptCount val="5"/>
                <c:pt idx="0">
                  <c:v>0.38</c:v>
                </c:pt>
                <c:pt idx="1">
                  <c:v>0.52100000000000002</c:v>
                </c:pt>
                <c:pt idx="2">
                  <c:v>0.56299999999999994</c:v>
                </c:pt>
                <c:pt idx="3">
                  <c:v>0.69</c:v>
                </c:pt>
                <c:pt idx="4">
                  <c:v>0.74</c:v>
                </c:pt>
              </c:numCache>
            </c:numRef>
          </c:val>
          <c:extLst>
            <c:ext xmlns:c16="http://schemas.microsoft.com/office/drawing/2014/chart" uri="{C3380CC4-5D6E-409C-BE32-E72D297353CC}">
              <c16:uniqueId val="{00000000-7D9A-4399-8E63-10ED542BC1E5}"/>
            </c:ext>
          </c:extLst>
        </c:ser>
        <c:ser>
          <c:idx val="1"/>
          <c:order val="1"/>
          <c:tx>
            <c:strRef>
              <c:f>'[Charts and Graphs updated (1).xlsx]Sheet1'!$C$803</c:f>
              <c:strCache>
                <c:ptCount val="1"/>
                <c:pt idx="0">
                  <c:v>No</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(1).xlsx]Sheet1'!$A$804:$A$808</c:f>
              <c:strCache>
                <c:ptCount val="5"/>
                <c:pt idx="0">
                  <c:v>Y</c:v>
                </c:pt>
                <c:pt idx="1">
                  <c:v>A</c:v>
                </c:pt>
                <c:pt idx="2">
                  <c:v>M</c:v>
                </c:pt>
                <c:pt idx="3">
                  <c:v>S</c:v>
                </c:pt>
                <c:pt idx="4">
                  <c:v>R</c:v>
                </c:pt>
              </c:strCache>
            </c:strRef>
          </c:cat>
          <c:val>
            <c:numRef>
              <c:f>'[Charts and Graphs updated (1).xlsx]Sheet1'!$C$804:$C$808</c:f>
              <c:numCache>
                <c:formatCode>0%</c:formatCode>
                <c:ptCount val="5"/>
                <c:pt idx="0">
                  <c:v>0.63</c:v>
                </c:pt>
                <c:pt idx="1">
                  <c:v>0.47899999999999998</c:v>
                </c:pt>
                <c:pt idx="2">
                  <c:v>0.437</c:v>
                </c:pt>
                <c:pt idx="3">
                  <c:v>0.31</c:v>
                </c:pt>
                <c:pt idx="4">
                  <c:v>0.27</c:v>
                </c:pt>
              </c:numCache>
            </c:numRef>
          </c:val>
          <c:extLst>
            <c:ext xmlns:c16="http://schemas.microsoft.com/office/drawing/2014/chart" uri="{C3380CC4-5D6E-409C-BE32-E72D297353CC}">
              <c16:uniqueId val="{00000001-7D9A-4399-8E63-10ED542BC1E5}"/>
            </c:ext>
          </c:extLst>
        </c:ser>
        <c:dLbls>
          <c:dLblPos val="inEnd"/>
          <c:showLegendKey val="0"/>
          <c:showVal val="1"/>
          <c:showCatName val="0"/>
          <c:showSerName val="0"/>
          <c:showPercent val="0"/>
          <c:showBubbleSize val="0"/>
        </c:dLbls>
        <c:gapWidth val="65"/>
        <c:axId val="1642814879"/>
        <c:axId val="1612455679"/>
      </c:barChart>
      <c:catAx>
        <c:axId val="1642814879"/>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1612455679"/>
        <c:crosses val="autoZero"/>
        <c:auto val="1"/>
        <c:lblAlgn val="ctr"/>
        <c:lblOffset val="100"/>
        <c:noMultiLvlLbl val="0"/>
      </c:catAx>
      <c:valAx>
        <c:axId val="1612455679"/>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1642814879"/>
        <c:crosses val="autoZero"/>
        <c:crossBetween val="between"/>
      </c:valAx>
      <c:spPr>
        <a:noFill/>
        <a:ln>
          <a:noFill/>
        </a:ln>
        <a:effectLst/>
      </c:spPr>
    </c:plotArea>
    <c:legend>
      <c:legendPos val="b"/>
      <c:layou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dirty="0" smtClean="0"/>
              <a:t>FELT CONNECTED WITH THE CHURCH COMMUNITY</a:t>
            </a:r>
            <a:endParaRPr lang="en-GB" dirty="0"/>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tx>
            <c:strRef>
              <c:f>'[Charts and Graphs updated (1).xlsx]Sheet1'!$B$826</c:f>
              <c:strCache>
                <c:ptCount val="1"/>
                <c:pt idx="0">
                  <c:v>Yes</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(1).xlsx]Sheet1'!$A$827:$A$831</c:f>
              <c:strCache>
                <c:ptCount val="5"/>
                <c:pt idx="0">
                  <c:v>Y</c:v>
                </c:pt>
                <c:pt idx="1">
                  <c:v>A</c:v>
                </c:pt>
                <c:pt idx="2">
                  <c:v>M</c:v>
                </c:pt>
                <c:pt idx="3">
                  <c:v>S</c:v>
                </c:pt>
                <c:pt idx="4">
                  <c:v>R</c:v>
                </c:pt>
              </c:strCache>
            </c:strRef>
          </c:cat>
          <c:val>
            <c:numRef>
              <c:f>'[Charts and Graphs updated (1).xlsx]Sheet1'!$B$827:$B$831</c:f>
              <c:numCache>
                <c:formatCode>0%</c:formatCode>
                <c:ptCount val="5"/>
                <c:pt idx="0">
                  <c:v>0.27</c:v>
                </c:pt>
                <c:pt idx="1">
                  <c:v>0.371</c:v>
                </c:pt>
                <c:pt idx="2">
                  <c:v>0.46600000000000003</c:v>
                </c:pt>
                <c:pt idx="3">
                  <c:v>0.56000000000000005</c:v>
                </c:pt>
                <c:pt idx="4">
                  <c:v>0.53</c:v>
                </c:pt>
              </c:numCache>
            </c:numRef>
          </c:val>
          <c:extLst>
            <c:ext xmlns:c16="http://schemas.microsoft.com/office/drawing/2014/chart" uri="{C3380CC4-5D6E-409C-BE32-E72D297353CC}">
              <c16:uniqueId val="{00000000-ABC4-48F3-AF3D-44AF39C3C5DA}"/>
            </c:ext>
          </c:extLst>
        </c:ser>
        <c:ser>
          <c:idx val="1"/>
          <c:order val="1"/>
          <c:tx>
            <c:strRef>
              <c:f>'[Charts and Graphs updated (1).xlsx]Sheet1'!$C$826</c:f>
              <c:strCache>
                <c:ptCount val="1"/>
                <c:pt idx="0">
                  <c:v>No</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(1).xlsx]Sheet1'!$A$827:$A$831</c:f>
              <c:strCache>
                <c:ptCount val="5"/>
                <c:pt idx="0">
                  <c:v>Y</c:v>
                </c:pt>
                <c:pt idx="1">
                  <c:v>A</c:v>
                </c:pt>
                <c:pt idx="2">
                  <c:v>M</c:v>
                </c:pt>
                <c:pt idx="3">
                  <c:v>S</c:v>
                </c:pt>
                <c:pt idx="4">
                  <c:v>R</c:v>
                </c:pt>
              </c:strCache>
            </c:strRef>
          </c:cat>
          <c:val>
            <c:numRef>
              <c:f>'[Charts and Graphs updated (1).xlsx]Sheet1'!$C$827:$C$831</c:f>
              <c:numCache>
                <c:formatCode>0%</c:formatCode>
                <c:ptCount val="5"/>
                <c:pt idx="0">
                  <c:v>0.72399999999999998</c:v>
                </c:pt>
                <c:pt idx="1">
                  <c:v>0.629</c:v>
                </c:pt>
                <c:pt idx="2">
                  <c:v>0.53400000000000003</c:v>
                </c:pt>
                <c:pt idx="3">
                  <c:v>0.44</c:v>
                </c:pt>
                <c:pt idx="4">
                  <c:v>0.47</c:v>
                </c:pt>
              </c:numCache>
            </c:numRef>
          </c:val>
          <c:extLst>
            <c:ext xmlns:c16="http://schemas.microsoft.com/office/drawing/2014/chart" uri="{C3380CC4-5D6E-409C-BE32-E72D297353CC}">
              <c16:uniqueId val="{00000001-ABC4-48F3-AF3D-44AF39C3C5DA}"/>
            </c:ext>
          </c:extLst>
        </c:ser>
        <c:dLbls>
          <c:dLblPos val="inEnd"/>
          <c:showLegendKey val="0"/>
          <c:showVal val="1"/>
          <c:showCatName val="0"/>
          <c:showSerName val="0"/>
          <c:showPercent val="0"/>
          <c:showBubbleSize val="0"/>
        </c:dLbls>
        <c:gapWidth val="65"/>
        <c:axId val="1653265135"/>
        <c:axId val="1653266783"/>
      </c:barChart>
      <c:catAx>
        <c:axId val="1653265135"/>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1653266783"/>
        <c:crosses val="autoZero"/>
        <c:auto val="1"/>
        <c:lblAlgn val="ctr"/>
        <c:lblOffset val="100"/>
        <c:noMultiLvlLbl val="0"/>
      </c:catAx>
      <c:valAx>
        <c:axId val="1653266783"/>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1653265135"/>
        <c:crosses val="autoZero"/>
        <c:crossBetween val="between"/>
      </c:valAx>
      <c:spPr>
        <a:noFill/>
        <a:ln>
          <a:noFill/>
        </a:ln>
        <a:effectLst/>
      </c:spPr>
    </c:plotArea>
    <c:legend>
      <c:legendPos val="b"/>
      <c:layou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dirty="0"/>
              <a:t>CHANGED </a:t>
            </a:r>
            <a:r>
              <a:rPr lang="en-GB" dirty="0" smtClean="0"/>
              <a:t>PERCEPTION</a:t>
            </a:r>
            <a:r>
              <a:rPr lang="en-GB" baseline="0" dirty="0" smtClean="0"/>
              <a:t> </a:t>
            </a:r>
            <a:r>
              <a:rPr lang="en-GB" dirty="0" smtClean="0"/>
              <a:t>OF THE </a:t>
            </a:r>
            <a:r>
              <a:rPr lang="en-GB" dirty="0"/>
              <a:t>CHURCH</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tx>
            <c:strRef>
              <c:f>'[Charts and Graphs updated (1).xlsx]Sheet1'!$B$847</c:f>
              <c:strCache>
                <c:ptCount val="1"/>
                <c:pt idx="0">
                  <c:v>Yes</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(1).xlsx]Sheet1'!$A$848:$A$852</c:f>
              <c:strCache>
                <c:ptCount val="5"/>
                <c:pt idx="0">
                  <c:v>Y</c:v>
                </c:pt>
                <c:pt idx="1">
                  <c:v>A</c:v>
                </c:pt>
                <c:pt idx="2">
                  <c:v>M</c:v>
                </c:pt>
                <c:pt idx="3">
                  <c:v>S</c:v>
                </c:pt>
                <c:pt idx="4">
                  <c:v>R</c:v>
                </c:pt>
              </c:strCache>
            </c:strRef>
          </c:cat>
          <c:val>
            <c:numRef>
              <c:f>'[Charts and Graphs updated (1).xlsx]Sheet1'!$B$848:$B$852</c:f>
              <c:numCache>
                <c:formatCode>0%</c:formatCode>
                <c:ptCount val="5"/>
                <c:pt idx="0">
                  <c:v>0.32</c:v>
                </c:pt>
                <c:pt idx="1">
                  <c:v>0.30599999999999999</c:v>
                </c:pt>
                <c:pt idx="2">
                  <c:v>0.23100000000000001</c:v>
                </c:pt>
                <c:pt idx="3">
                  <c:v>0.28000000000000003</c:v>
                </c:pt>
                <c:pt idx="4">
                  <c:v>0.37</c:v>
                </c:pt>
              </c:numCache>
            </c:numRef>
          </c:val>
          <c:extLst>
            <c:ext xmlns:c16="http://schemas.microsoft.com/office/drawing/2014/chart" uri="{C3380CC4-5D6E-409C-BE32-E72D297353CC}">
              <c16:uniqueId val="{00000000-E9C6-47CF-92E1-9152F89C8D6E}"/>
            </c:ext>
          </c:extLst>
        </c:ser>
        <c:ser>
          <c:idx val="1"/>
          <c:order val="1"/>
          <c:tx>
            <c:strRef>
              <c:f>'[Charts and Graphs updated (1).xlsx]Sheet1'!$C$847</c:f>
              <c:strCache>
                <c:ptCount val="1"/>
                <c:pt idx="0">
                  <c:v>No</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(1).xlsx]Sheet1'!$A$848:$A$852</c:f>
              <c:strCache>
                <c:ptCount val="5"/>
                <c:pt idx="0">
                  <c:v>Y</c:v>
                </c:pt>
                <c:pt idx="1">
                  <c:v>A</c:v>
                </c:pt>
                <c:pt idx="2">
                  <c:v>M</c:v>
                </c:pt>
                <c:pt idx="3">
                  <c:v>S</c:v>
                </c:pt>
                <c:pt idx="4">
                  <c:v>R</c:v>
                </c:pt>
              </c:strCache>
            </c:strRef>
          </c:cat>
          <c:val>
            <c:numRef>
              <c:f>'[Charts and Graphs updated (1).xlsx]Sheet1'!$C$848:$C$852</c:f>
              <c:numCache>
                <c:formatCode>0%</c:formatCode>
                <c:ptCount val="5"/>
                <c:pt idx="0">
                  <c:v>0.67400000000000004</c:v>
                </c:pt>
                <c:pt idx="1">
                  <c:v>0.69399999999999995</c:v>
                </c:pt>
                <c:pt idx="2">
                  <c:v>0.76900000000000002</c:v>
                </c:pt>
                <c:pt idx="3">
                  <c:v>0.72</c:v>
                </c:pt>
                <c:pt idx="4">
                  <c:v>0.63</c:v>
                </c:pt>
              </c:numCache>
            </c:numRef>
          </c:val>
          <c:extLst>
            <c:ext xmlns:c16="http://schemas.microsoft.com/office/drawing/2014/chart" uri="{C3380CC4-5D6E-409C-BE32-E72D297353CC}">
              <c16:uniqueId val="{00000001-E9C6-47CF-92E1-9152F89C8D6E}"/>
            </c:ext>
          </c:extLst>
        </c:ser>
        <c:dLbls>
          <c:dLblPos val="inEnd"/>
          <c:showLegendKey val="0"/>
          <c:showVal val="1"/>
          <c:showCatName val="0"/>
          <c:showSerName val="0"/>
          <c:showPercent val="0"/>
          <c:showBubbleSize val="0"/>
        </c:dLbls>
        <c:gapWidth val="65"/>
        <c:axId val="1653327359"/>
        <c:axId val="1652645535"/>
      </c:barChart>
      <c:catAx>
        <c:axId val="1653327359"/>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1652645535"/>
        <c:crosses val="autoZero"/>
        <c:auto val="1"/>
        <c:lblAlgn val="ctr"/>
        <c:lblOffset val="100"/>
        <c:noMultiLvlLbl val="0"/>
      </c:catAx>
      <c:valAx>
        <c:axId val="1652645535"/>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1653327359"/>
        <c:crosses val="autoZero"/>
        <c:crossBetween val="between"/>
      </c:valAx>
      <c:spPr>
        <a:noFill/>
        <a:ln>
          <a:noFill/>
        </a:ln>
        <a:effectLst/>
      </c:spPr>
    </c:plotArea>
    <c:legend>
      <c:legendPos val="b"/>
      <c:layou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a:t>CHURCH LEADERSHIP RESPONDED</a:t>
            </a:r>
            <a:r>
              <a:rPr lang="en-GB" baseline="0"/>
              <a:t> WELL</a:t>
            </a:r>
            <a:endParaRPr lang="en-GB"/>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tx>
            <c:strRef>
              <c:f>'[Charts and Graphs updated (1).xlsx]Sheet1'!$B$891</c:f>
              <c:strCache>
                <c:ptCount val="1"/>
                <c:pt idx="0">
                  <c:v>Yes</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(1).xlsx]Sheet1'!$A$892:$A$896</c:f>
              <c:strCache>
                <c:ptCount val="5"/>
                <c:pt idx="0">
                  <c:v>Y</c:v>
                </c:pt>
                <c:pt idx="1">
                  <c:v>A</c:v>
                </c:pt>
                <c:pt idx="2">
                  <c:v>M</c:v>
                </c:pt>
                <c:pt idx="3">
                  <c:v>S</c:v>
                </c:pt>
                <c:pt idx="4">
                  <c:v>R</c:v>
                </c:pt>
              </c:strCache>
            </c:strRef>
          </c:cat>
          <c:val>
            <c:numRef>
              <c:f>'[Charts and Graphs updated (1).xlsx]Sheet1'!$B$892:$B$896</c:f>
              <c:numCache>
                <c:formatCode>0%</c:formatCode>
                <c:ptCount val="5"/>
                <c:pt idx="0">
                  <c:v>0.74199999999999999</c:v>
                </c:pt>
                <c:pt idx="1">
                  <c:v>0.79300000000000004</c:v>
                </c:pt>
                <c:pt idx="2">
                  <c:v>0.84499999999999997</c:v>
                </c:pt>
                <c:pt idx="3">
                  <c:v>0.86</c:v>
                </c:pt>
                <c:pt idx="4">
                  <c:v>0.87</c:v>
                </c:pt>
              </c:numCache>
            </c:numRef>
          </c:val>
          <c:extLst>
            <c:ext xmlns:c16="http://schemas.microsoft.com/office/drawing/2014/chart" uri="{C3380CC4-5D6E-409C-BE32-E72D297353CC}">
              <c16:uniqueId val="{00000000-3375-4297-BC6C-B4D1BA724C50}"/>
            </c:ext>
          </c:extLst>
        </c:ser>
        <c:ser>
          <c:idx val="1"/>
          <c:order val="1"/>
          <c:tx>
            <c:strRef>
              <c:f>'[Charts and Graphs updated (1).xlsx]Sheet1'!$C$891</c:f>
              <c:strCache>
                <c:ptCount val="1"/>
                <c:pt idx="0">
                  <c:v>No</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(1).xlsx]Sheet1'!$A$892:$A$896</c:f>
              <c:strCache>
                <c:ptCount val="5"/>
                <c:pt idx="0">
                  <c:v>Y</c:v>
                </c:pt>
                <c:pt idx="1">
                  <c:v>A</c:v>
                </c:pt>
                <c:pt idx="2">
                  <c:v>M</c:v>
                </c:pt>
                <c:pt idx="3">
                  <c:v>S</c:v>
                </c:pt>
                <c:pt idx="4">
                  <c:v>R</c:v>
                </c:pt>
              </c:strCache>
            </c:strRef>
          </c:cat>
          <c:val>
            <c:numRef>
              <c:f>'[Charts and Graphs updated (1).xlsx]Sheet1'!$C$892:$C$896</c:f>
              <c:numCache>
                <c:formatCode>0%</c:formatCode>
                <c:ptCount val="5"/>
                <c:pt idx="0">
                  <c:v>0.191</c:v>
                </c:pt>
                <c:pt idx="1">
                  <c:v>0.182</c:v>
                </c:pt>
                <c:pt idx="2">
                  <c:v>0.122</c:v>
                </c:pt>
                <c:pt idx="3">
                  <c:v>0.11</c:v>
                </c:pt>
                <c:pt idx="4">
                  <c:v>0.1</c:v>
                </c:pt>
              </c:numCache>
            </c:numRef>
          </c:val>
          <c:extLst>
            <c:ext xmlns:c16="http://schemas.microsoft.com/office/drawing/2014/chart" uri="{C3380CC4-5D6E-409C-BE32-E72D297353CC}">
              <c16:uniqueId val="{00000001-3375-4297-BC6C-B4D1BA724C50}"/>
            </c:ext>
          </c:extLst>
        </c:ser>
        <c:dLbls>
          <c:dLblPos val="inEnd"/>
          <c:showLegendKey val="0"/>
          <c:showVal val="1"/>
          <c:showCatName val="0"/>
          <c:showSerName val="0"/>
          <c:showPercent val="0"/>
          <c:showBubbleSize val="0"/>
        </c:dLbls>
        <c:gapWidth val="65"/>
        <c:axId val="1611186351"/>
        <c:axId val="1660112047"/>
      </c:barChart>
      <c:catAx>
        <c:axId val="1611186351"/>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1660112047"/>
        <c:crosses val="autoZero"/>
        <c:auto val="1"/>
        <c:lblAlgn val="ctr"/>
        <c:lblOffset val="100"/>
        <c:noMultiLvlLbl val="0"/>
      </c:catAx>
      <c:valAx>
        <c:axId val="1660112047"/>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1611186351"/>
        <c:crosses val="autoZero"/>
        <c:crossBetween val="between"/>
      </c:valAx>
      <c:spPr>
        <a:noFill/>
        <a:ln>
          <a:noFill/>
        </a:ln>
        <a:effectLst/>
      </c:spPr>
    </c:plotArea>
    <c:legend>
      <c:legendPos val="b"/>
      <c:layou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dirty="0"/>
              <a:t>CHURCH AUTHORITIES DID WELL </a:t>
            </a:r>
            <a:r>
              <a:rPr lang="en-GB" dirty="0" smtClean="0"/>
              <a:t>TO CLOSE CHURCH</a:t>
            </a:r>
            <a:r>
              <a:rPr lang="en-GB" baseline="0" dirty="0" smtClean="0"/>
              <a:t> </a:t>
            </a:r>
            <a:r>
              <a:rPr lang="en-GB" dirty="0" smtClean="0"/>
              <a:t>BUILDINGS</a:t>
            </a:r>
            <a:endParaRPr lang="en-GB" dirty="0"/>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tx>
            <c:strRef>
              <c:f>'[Charts and Graphs updated (1).xlsx]Sheet1'!$B$914</c:f>
              <c:strCache>
                <c:ptCount val="1"/>
                <c:pt idx="0">
                  <c:v>Yes</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(1).xlsx]Sheet1'!$A$915:$A$919</c:f>
              <c:strCache>
                <c:ptCount val="5"/>
                <c:pt idx="0">
                  <c:v>Y</c:v>
                </c:pt>
                <c:pt idx="1">
                  <c:v>A</c:v>
                </c:pt>
                <c:pt idx="2">
                  <c:v>M</c:v>
                </c:pt>
                <c:pt idx="3">
                  <c:v>S</c:v>
                </c:pt>
                <c:pt idx="4">
                  <c:v>R</c:v>
                </c:pt>
              </c:strCache>
            </c:strRef>
          </c:cat>
          <c:val>
            <c:numRef>
              <c:f>'[Charts and Graphs updated (1).xlsx]Sheet1'!$B$915:$B$919</c:f>
              <c:numCache>
                <c:formatCode>0%</c:formatCode>
                <c:ptCount val="5"/>
                <c:pt idx="0">
                  <c:v>0.88700000000000001</c:v>
                </c:pt>
                <c:pt idx="1">
                  <c:v>0.93100000000000005</c:v>
                </c:pt>
                <c:pt idx="2">
                  <c:v>0.89500000000000002</c:v>
                </c:pt>
                <c:pt idx="3">
                  <c:v>0.92</c:v>
                </c:pt>
                <c:pt idx="4">
                  <c:v>0.91</c:v>
                </c:pt>
              </c:numCache>
            </c:numRef>
          </c:val>
          <c:extLst>
            <c:ext xmlns:c16="http://schemas.microsoft.com/office/drawing/2014/chart" uri="{C3380CC4-5D6E-409C-BE32-E72D297353CC}">
              <c16:uniqueId val="{00000000-1A5D-42D0-93AD-1C10A45F4280}"/>
            </c:ext>
          </c:extLst>
        </c:ser>
        <c:ser>
          <c:idx val="1"/>
          <c:order val="1"/>
          <c:tx>
            <c:strRef>
              <c:f>'[Charts and Graphs updated (1).xlsx]Sheet1'!$C$914</c:f>
              <c:strCache>
                <c:ptCount val="1"/>
                <c:pt idx="0">
                  <c:v>No</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(1).xlsx]Sheet1'!$A$915:$A$919</c:f>
              <c:strCache>
                <c:ptCount val="5"/>
                <c:pt idx="0">
                  <c:v>Y</c:v>
                </c:pt>
                <c:pt idx="1">
                  <c:v>A</c:v>
                </c:pt>
                <c:pt idx="2">
                  <c:v>M</c:v>
                </c:pt>
                <c:pt idx="3">
                  <c:v>S</c:v>
                </c:pt>
                <c:pt idx="4">
                  <c:v>R</c:v>
                </c:pt>
              </c:strCache>
            </c:strRef>
          </c:cat>
          <c:val>
            <c:numRef>
              <c:f>'[Charts and Graphs updated (1).xlsx]Sheet1'!$C$915:$C$919</c:f>
              <c:numCache>
                <c:formatCode>0%</c:formatCode>
                <c:ptCount val="5"/>
                <c:pt idx="0">
                  <c:v>0.09</c:v>
                </c:pt>
                <c:pt idx="1">
                  <c:v>6.2E-2</c:v>
                </c:pt>
                <c:pt idx="2">
                  <c:v>8.7999999999999995E-2</c:v>
                </c:pt>
                <c:pt idx="3">
                  <c:v>7.0000000000000007E-2</c:v>
                </c:pt>
                <c:pt idx="4">
                  <c:v>0.04</c:v>
                </c:pt>
              </c:numCache>
            </c:numRef>
          </c:val>
          <c:extLst>
            <c:ext xmlns:c16="http://schemas.microsoft.com/office/drawing/2014/chart" uri="{C3380CC4-5D6E-409C-BE32-E72D297353CC}">
              <c16:uniqueId val="{00000001-1A5D-42D0-93AD-1C10A45F4280}"/>
            </c:ext>
          </c:extLst>
        </c:ser>
        <c:dLbls>
          <c:dLblPos val="inEnd"/>
          <c:showLegendKey val="0"/>
          <c:showVal val="1"/>
          <c:showCatName val="0"/>
          <c:showSerName val="0"/>
          <c:showPercent val="0"/>
          <c:showBubbleSize val="0"/>
        </c:dLbls>
        <c:gapWidth val="65"/>
        <c:axId val="1669692607"/>
        <c:axId val="1669690735"/>
      </c:barChart>
      <c:catAx>
        <c:axId val="1669692607"/>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1669690735"/>
        <c:crosses val="autoZero"/>
        <c:auto val="1"/>
        <c:lblAlgn val="ctr"/>
        <c:lblOffset val="100"/>
        <c:noMultiLvlLbl val="0"/>
      </c:catAx>
      <c:valAx>
        <c:axId val="1669690735"/>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1669692607"/>
        <c:crosses val="autoZero"/>
        <c:crossBetween val="between"/>
      </c:valAx>
      <c:spPr>
        <a:noFill/>
        <a:ln>
          <a:noFill/>
        </a:ln>
        <a:effectLst/>
      </c:spPr>
    </c:plotArea>
    <c:legend>
      <c:legendPos val="b"/>
      <c:layou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b="1" dirty="0"/>
              <a:t>NON-RELIGIOUS</a:t>
            </a:r>
            <a:r>
              <a:rPr lang="en-GB" b="1" baseline="0" dirty="0"/>
              <a:t> AND RELIGIOUS </a:t>
            </a:r>
            <a:r>
              <a:rPr lang="en-GB" b="1" baseline="0" dirty="0" smtClean="0"/>
              <a:t>RITUALS</a:t>
            </a:r>
            <a:endParaRPr lang="en-GB" b="1" dirty="0"/>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1"/>
        <c:ser>
          <c:idx val="0"/>
          <c:order val="0"/>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1795-4F67-A119-442802E6B9FC}"/>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1795-4F67-A119-442802E6B9FC}"/>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1795-4F67-A119-442802E6B9FC}"/>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7-1795-4F67-A119-442802E6B9F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'[Charts and Graphs updated (1).xlsx]Sheet1'!$A$958:$A$961</c:f>
              <c:strCache>
                <c:ptCount val="4"/>
                <c:pt idx="0">
                  <c:v>Played video games at home with family</c:v>
                </c:pt>
                <c:pt idx="1">
                  <c:v>Watched TV/videos together</c:v>
                </c:pt>
                <c:pt idx="2">
                  <c:v>More meals together</c:v>
                </c:pt>
                <c:pt idx="3">
                  <c:v>Follwed mass together on TV</c:v>
                </c:pt>
              </c:strCache>
            </c:strRef>
          </c:cat>
          <c:val>
            <c:numRef>
              <c:f>'[Charts and Graphs updated (1).xlsx]Sheet1'!$B$958:$B$961</c:f>
              <c:numCache>
                <c:formatCode>0%</c:formatCode>
                <c:ptCount val="4"/>
                <c:pt idx="0">
                  <c:v>0.64</c:v>
                </c:pt>
                <c:pt idx="1">
                  <c:v>0.59</c:v>
                </c:pt>
                <c:pt idx="2">
                  <c:v>0.57999999999999996</c:v>
                </c:pt>
                <c:pt idx="3">
                  <c:v>0.19</c:v>
                </c:pt>
              </c:numCache>
            </c:numRef>
          </c:val>
          <c:extLst>
            <c:ext xmlns:c16="http://schemas.microsoft.com/office/drawing/2014/chart" uri="{C3380CC4-5D6E-409C-BE32-E72D297353CC}">
              <c16:uniqueId val="{00000008-1795-4F67-A119-442802E6B9FC}"/>
            </c:ext>
          </c:extLst>
        </c:ser>
        <c:dLbls>
          <c:dLblPos val="inEnd"/>
          <c:showLegendKey val="0"/>
          <c:showVal val="1"/>
          <c:showCatName val="0"/>
          <c:showSerName val="0"/>
          <c:showPercent val="0"/>
          <c:showBubbleSize val="0"/>
        </c:dLbls>
        <c:gapWidth val="219"/>
        <c:overlap val="-27"/>
        <c:axId val="1167363183"/>
        <c:axId val="1167364415"/>
      </c:barChart>
      <c:catAx>
        <c:axId val="11673631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67364415"/>
        <c:crosses val="autoZero"/>
        <c:auto val="1"/>
        <c:lblAlgn val="ctr"/>
        <c:lblOffset val="100"/>
        <c:noMultiLvlLbl val="0"/>
      </c:catAx>
      <c:valAx>
        <c:axId val="116736441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6736318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baseline="0" dirty="0" smtClean="0"/>
              <a:t>USE </a:t>
            </a:r>
            <a:r>
              <a:rPr lang="en-GB" baseline="0" dirty="0"/>
              <a:t>OF MEDIA TO WORSHIP</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tx>
            <c:strRef>
              <c:f>'[Charts and Graphs updated (1).xlsx]Sheet1'!$A$980</c:f>
              <c:strCache>
                <c:ptCount val="1"/>
                <c:pt idx="0">
                  <c:v>Disgree</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(1).xlsx]Sheet1'!$B$979:$F$979</c:f>
              <c:strCache>
                <c:ptCount val="5"/>
                <c:pt idx="0">
                  <c:v>Y</c:v>
                </c:pt>
                <c:pt idx="1">
                  <c:v>A</c:v>
                </c:pt>
                <c:pt idx="2">
                  <c:v>M</c:v>
                </c:pt>
                <c:pt idx="3">
                  <c:v>S</c:v>
                </c:pt>
                <c:pt idx="4">
                  <c:v>R</c:v>
                </c:pt>
              </c:strCache>
            </c:strRef>
          </c:cat>
          <c:val>
            <c:numRef>
              <c:f>'[Charts and Graphs updated (1).xlsx]Sheet1'!$B$980:$F$980</c:f>
              <c:numCache>
                <c:formatCode>0%</c:formatCode>
                <c:ptCount val="5"/>
                <c:pt idx="0">
                  <c:v>0.38500000000000001</c:v>
                </c:pt>
                <c:pt idx="1">
                  <c:v>0.76300000000000001</c:v>
                </c:pt>
                <c:pt idx="2">
                  <c:v>0.26900000000000002</c:v>
                </c:pt>
                <c:pt idx="3">
                  <c:v>0.18</c:v>
                </c:pt>
                <c:pt idx="4">
                  <c:v>0.12</c:v>
                </c:pt>
              </c:numCache>
            </c:numRef>
          </c:val>
          <c:extLst>
            <c:ext xmlns:c16="http://schemas.microsoft.com/office/drawing/2014/chart" uri="{C3380CC4-5D6E-409C-BE32-E72D297353CC}">
              <c16:uniqueId val="{00000000-2986-4A94-95FC-3356EA63A8E0}"/>
            </c:ext>
          </c:extLst>
        </c:ser>
        <c:ser>
          <c:idx val="1"/>
          <c:order val="1"/>
          <c:tx>
            <c:strRef>
              <c:f>'[Charts and Graphs updated (1).xlsx]Sheet1'!$A$981</c:f>
              <c:strCache>
                <c:ptCount val="1"/>
                <c:pt idx="0">
                  <c:v>Neutral</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(1).xlsx]Sheet1'!$B$979:$F$979</c:f>
              <c:strCache>
                <c:ptCount val="5"/>
                <c:pt idx="0">
                  <c:v>Y</c:v>
                </c:pt>
                <c:pt idx="1">
                  <c:v>A</c:v>
                </c:pt>
                <c:pt idx="2">
                  <c:v>M</c:v>
                </c:pt>
                <c:pt idx="3">
                  <c:v>S</c:v>
                </c:pt>
                <c:pt idx="4">
                  <c:v>R</c:v>
                </c:pt>
              </c:strCache>
            </c:strRef>
          </c:cat>
          <c:val>
            <c:numRef>
              <c:f>'[Charts and Graphs updated (1).xlsx]Sheet1'!$B$981:$F$981</c:f>
              <c:numCache>
                <c:formatCode>0%</c:formatCode>
                <c:ptCount val="5"/>
                <c:pt idx="0">
                  <c:v>0.109</c:v>
                </c:pt>
                <c:pt idx="1">
                  <c:v>8.5000000000000006E-2</c:v>
                </c:pt>
                <c:pt idx="2">
                  <c:v>0.113</c:v>
                </c:pt>
                <c:pt idx="3">
                  <c:v>0.08</c:v>
                </c:pt>
                <c:pt idx="4">
                  <c:v>0.03</c:v>
                </c:pt>
              </c:numCache>
            </c:numRef>
          </c:val>
          <c:extLst>
            <c:ext xmlns:c16="http://schemas.microsoft.com/office/drawing/2014/chart" uri="{C3380CC4-5D6E-409C-BE32-E72D297353CC}">
              <c16:uniqueId val="{00000001-2986-4A94-95FC-3356EA63A8E0}"/>
            </c:ext>
          </c:extLst>
        </c:ser>
        <c:ser>
          <c:idx val="2"/>
          <c:order val="2"/>
          <c:tx>
            <c:strRef>
              <c:f>'[Charts and Graphs updated (1).xlsx]Sheet1'!$A$982</c:f>
              <c:strCache>
                <c:ptCount val="1"/>
                <c:pt idx="0">
                  <c:v>Agree</c:v>
                </c:pt>
              </c:strCache>
            </c:strRef>
          </c:tx>
          <c:spPr>
            <a:solidFill>
              <a:schemeClr val="accent3">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(1).xlsx]Sheet1'!$B$979:$F$979</c:f>
              <c:strCache>
                <c:ptCount val="5"/>
                <c:pt idx="0">
                  <c:v>Y</c:v>
                </c:pt>
                <c:pt idx="1">
                  <c:v>A</c:v>
                </c:pt>
                <c:pt idx="2">
                  <c:v>M</c:v>
                </c:pt>
                <c:pt idx="3">
                  <c:v>S</c:v>
                </c:pt>
                <c:pt idx="4">
                  <c:v>R</c:v>
                </c:pt>
              </c:strCache>
            </c:strRef>
          </c:cat>
          <c:val>
            <c:numRef>
              <c:f>'[Charts and Graphs updated (1).xlsx]Sheet1'!$B$982:$F$982</c:f>
              <c:numCache>
                <c:formatCode>0%</c:formatCode>
                <c:ptCount val="5"/>
                <c:pt idx="0">
                  <c:v>0.36199999999999999</c:v>
                </c:pt>
                <c:pt idx="1">
                  <c:v>5.2999999999999999E-2</c:v>
                </c:pt>
                <c:pt idx="2">
                  <c:v>0.57599999999999996</c:v>
                </c:pt>
                <c:pt idx="3">
                  <c:v>0.69</c:v>
                </c:pt>
                <c:pt idx="4">
                  <c:v>0.76</c:v>
                </c:pt>
              </c:numCache>
            </c:numRef>
          </c:val>
          <c:extLst>
            <c:ext xmlns:c16="http://schemas.microsoft.com/office/drawing/2014/chart" uri="{C3380CC4-5D6E-409C-BE32-E72D297353CC}">
              <c16:uniqueId val="{00000002-2986-4A94-95FC-3356EA63A8E0}"/>
            </c:ext>
          </c:extLst>
        </c:ser>
        <c:dLbls>
          <c:dLblPos val="inEnd"/>
          <c:showLegendKey val="0"/>
          <c:showVal val="1"/>
          <c:showCatName val="0"/>
          <c:showSerName val="0"/>
          <c:showPercent val="0"/>
          <c:showBubbleSize val="0"/>
        </c:dLbls>
        <c:gapWidth val="65"/>
        <c:axId val="1167693439"/>
        <c:axId val="1660433967"/>
      </c:barChart>
      <c:catAx>
        <c:axId val="1167693439"/>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1660433967"/>
        <c:crosses val="autoZero"/>
        <c:auto val="1"/>
        <c:lblAlgn val="ctr"/>
        <c:lblOffset val="100"/>
        <c:noMultiLvlLbl val="0"/>
      </c:catAx>
      <c:valAx>
        <c:axId val="1660433967"/>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1167693439"/>
        <c:crosses val="autoZero"/>
        <c:crossBetween val="between"/>
      </c:valAx>
      <c:spPr>
        <a:noFill/>
        <a:ln>
          <a:noFill/>
        </a:ln>
        <a:effectLst/>
      </c:spPr>
    </c:plotArea>
    <c:legend>
      <c:legendPos val="b"/>
      <c:layou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a:t>LIKED</a:t>
            </a:r>
            <a:r>
              <a:rPr lang="en-GB" baseline="0"/>
              <a:t> CELEBRATING FROM HOME</a:t>
            </a:r>
            <a:endParaRPr lang="en-GB"/>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tx>
            <c:strRef>
              <c:f>'[Charts and Graphs updated (1).xlsx]Sheet1'!$A$1009</c:f>
              <c:strCache>
                <c:ptCount val="1"/>
                <c:pt idx="0">
                  <c:v>Disgree</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(1).xlsx]Sheet1'!$B$1008:$F$1008</c:f>
              <c:strCache>
                <c:ptCount val="5"/>
                <c:pt idx="0">
                  <c:v>Y</c:v>
                </c:pt>
                <c:pt idx="1">
                  <c:v>A</c:v>
                </c:pt>
                <c:pt idx="2">
                  <c:v>M</c:v>
                </c:pt>
                <c:pt idx="3">
                  <c:v>S</c:v>
                </c:pt>
                <c:pt idx="4">
                  <c:v>R</c:v>
                </c:pt>
              </c:strCache>
            </c:strRef>
          </c:cat>
          <c:val>
            <c:numRef>
              <c:f>'[Charts and Graphs updated (1).xlsx]Sheet1'!$B$1009:$F$1009</c:f>
              <c:numCache>
                <c:formatCode>0%</c:formatCode>
                <c:ptCount val="5"/>
                <c:pt idx="0">
                  <c:v>0.43</c:v>
                </c:pt>
                <c:pt idx="1">
                  <c:v>0.373</c:v>
                </c:pt>
                <c:pt idx="2">
                  <c:v>0.36599999999999999</c:v>
                </c:pt>
                <c:pt idx="3">
                  <c:v>0.27</c:v>
                </c:pt>
                <c:pt idx="4">
                  <c:v>0.19</c:v>
                </c:pt>
              </c:numCache>
            </c:numRef>
          </c:val>
          <c:extLst>
            <c:ext xmlns:c16="http://schemas.microsoft.com/office/drawing/2014/chart" uri="{C3380CC4-5D6E-409C-BE32-E72D297353CC}">
              <c16:uniqueId val="{00000000-C6E2-41EB-A06C-D1254F4F1AAA}"/>
            </c:ext>
          </c:extLst>
        </c:ser>
        <c:ser>
          <c:idx val="1"/>
          <c:order val="1"/>
          <c:tx>
            <c:strRef>
              <c:f>'[Charts and Graphs updated (1).xlsx]Sheet1'!$A$1010</c:f>
              <c:strCache>
                <c:ptCount val="1"/>
                <c:pt idx="0">
                  <c:v>Neutral</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(1).xlsx]Sheet1'!$B$1008:$F$1008</c:f>
              <c:strCache>
                <c:ptCount val="5"/>
                <c:pt idx="0">
                  <c:v>Y</c:v>
                </c:pt>
                <c:pt idx="1">
                  <c:v>A</c:v>
                </c:pt>
                <c:pt idx="2">
                  <c:v>M</c:v>
                </c:pt>
                <c:pt idx="3">
                  <c:v>S</c:v>
                </c:pt>
                <c:pt idx="4">
                  <c:v>R</c:v>
                </c:pt>
              </c:strCache>
            </c:strRef>
          </c:cat>
          <c:val>
            <c:numRef>
              <c:f>'[Charts and Graphs updated (1).xlsx]Sheet1'!$B$1010:$F$1010</c:f>
              <c:numCache>
                <c:formatCode>0%</c:formatCode>
                <c:ptCount val="5"/>
                <c:pt idx="0">
                  <c:v>0.23499999999999999</c:v>
                </c:pt>
                <c:pt idx="1">
                  <c:v>0.247</c:v>
                </c:pt>
                <c:pt idx="2">
                  <c:v>0.20599999999999999</c:v>
                </c:pt>
                <c:pt idx="3">
                  <c:v>0.17</c:v>
                </c:pt>
                <c:pt idx="4">
                  <c:v>0.27</c:v>
                </c:pt>
              </c:numCache>
            </c:numRef>
          </c:val>
          <c:extLst>
            <c:ext xmlns:c16="http://schemas.microsoft.com/office/drawing/2014/chart" uri="{C3380CC4-5D6E-409C-BE32-E72D297353CC}">
              <c16:uniqueId val="{00000001-C6E2-41EB-A06C-D1254F4F1AAA}"/>
            </c:ext>
          </c:extLst>
        </c:ser>
        <c:ser>
          <c:idx val="2"/>
          <c:order val="2"/>
          <c:tx>
            <c:strRef>
              <c:f>'[Charts and Graphs updated (1).xlsx]Sheet1'!$A$1011</c:f>
              <c:strCache>
                <c:ptCount val="1"/>
                <c:pt idx="0">
                  <c:v>Agree</c:v>
                </c:pt>
              </c:strCache>
            </c:strRef>
          </c:tx>
          <c:spPr>
            <a:solidFill>
              <a:schemeClr val="accent3">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(1).xlsx]Sheet1'!$B$1008:$F$1008</c:f>
              <c:strCache>
                <c:ptCount val="5"/>
                <c:pt idx="0">
                  <c:v>Y</c:v>
                </c:pt>
                <c:pt idx="1">
                  <c:v>A</c:v>
                </c:pt>
                <c:pt idx="2">
                  <c:v>M</c:v>
                </c:pt>
                <c:pt idx="3">
                  <c:v>S</c:v>
                </c:pt>
                <c:pt idx="4">
                  <c:v>R</c:v>
                </c:pt>
              </c:strCache>
            </c:strRef>
          </c:cat>
          <c:val>
            <c:numRef>
              <c:f>'[Charts and Graphs updated (1).xlsx]Sheet1'!$B$1011:$F$1011</c:f>
              <c:numCache>
                <c:formatCode>0%</c:formatCode>
                <c:ptCount val="5"/>
                <c:pt idx="0">
                  <c:v>0.153</c:v>
                </c:pt>
                <c:pt idx="1">
                  <c:v>0.318</c:v>
                </c:pt>
                <c:pt idx="2">
                  <c:v>0.35199999999999998</c:v>
                </c:pt>
                <c:pt idx="3">
                  <c:v>0.46</c:v>
                </c:pt>
                <c:pt idx="4">
                  <c:v>0.5</c:v>
                </c:pt>
              </c:numCache>
            </c:numRef>
          </c:val>
          <c:extLst>
            <c:ext xmlns:c16="http://schemas.microsoft.com/office/drawing/2014/chart" uri="{C3380CC4-5D6E-409C-BE32-E72D297353CC}">
              <c16:uniqueId val="{00000002-C6E2-41EB-A06C-D1254F4F1AAA}"/>
            </c:ext>
          </c:extLst>
        </c:ser>
        <c:dLbls>
          <c:dLblPos val="inEnd"/>
          <c:showLegendKey val="0"/>
          <c:showVal val="1"/>
          <c:showCatName val="0"/>
          <c:showSerName val="0"/>
          <c:showPercent val="0"/>
          <c:showBubbleSize val="0"/>
        </c:dLbls>
        <c:gapWidth val="65"/>
        <c:axId val="1212257663"/>
        <c:axId val="1212704207"/>
      </c:barChart>
      <c:catAx>
        <c:axId val="1212257663"/>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1212704207"/>
        <c:crosses val="autoZero"/>
        <c:auto val="1"/>
        <c:lblAlgn val="ctr"/>
        <c:lblOffset val="100"/>
        <c:noMultiLvlLbl val="0"/>
      </c:catAx>
      <c:valAx>
        <c:axId val="1212704207"/>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1212257663"/>
        <c:crosses val="autoZero"/>
        <c:crossBetween val="between"/>
      </c:valAx>
      <c:spPr>
        <a:noFill/>
        <a:ln>
          <a:noFill/>
        </a:ln>
        <a:effectLst/>
      </c:spPr>
    </c:plotArea>
    <c:legend>
      <c:legendPos val="b"/>
      <c:layou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a:t>DISAGREE THAT PLACES OF WORSHIP </a:t>
            </a:r>
          </a:p>
          <a:p>
            <a:pPr>
              <a:defRPr/>
            </a:pPr>
            <a:r>
              <a:rPr lang="en-GB"/>
              <a:t>HAVE BECOME SUPERFLUOUS</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1"/>
        <c:ser>
          <c:idx val="0"/>
          <c:order val="0"/>
          <c:invertIfNegative val="0"/>
          <c:dPt>
            <c:idx val="0"/>
            <c:invertIfNegative val="0"/>
            <c:bubble3D val="0"/>
            <c:spPr>
              <a:solidFill>
                <a:schemeClr val="accent1">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1-14F9-42E8-8CAD-8B6C0EEC60D9}"/>
              </c:ext>
            </c:extLst>
          </c:dPt>
          <c:dPt>
            <c:idx val="1"/>
            <c:invertIfNegative val="0"/>
            <c:bubble3D val="0"/>
            <c:spPr>
              <a:solidFill>
                <a:schemeClr val="accent2">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3-14F9-42E8-8CAD-8B6C0EEC60D9}"/>
              </c:ext>
            </c:extLst>
          </c:dPt>
          <c:dPt>
            <c:idx val="2"/>
            <c:invertIfNegative val="0"/>
            <c:bubble3D val="0"/>
            <c:spPr>
              <a:solidFill>
                <a:schemeClr val="accent3">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5-14F9-42E8-8CAD-8B6C0EEC60D9}"/>
              </c:ext>
            </c:extLst>
          </c:dPt>
          <c:dPt>
            <c:idx val="3"/>
            <c:invertIfNegative val="0"/>
            <c:bubble3D val="0"/>
            <c:spPr>
              <a:solidFill>
                <a:schemeClr val="accent4">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7-14F9-42E8-8CAD-8B6C0EEC60D9}"/>
              </c:ext>
            </c:extLst>
          </c:dPt>
          <c:dPt>
            <c:idx val="4"/>
            <c:invertIfNegative val="0"/>
            <c:bubble3D val="0"/>
            <c:spPr>
              <a:solidFill>
                <a:schemeClr val="accent5">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9-14F9-42E8-8CAD-8B6C0EEC60D9}"/>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(1).xlsx]Sheet1'!$A$1036:$A$1040</c:f>
              <c:strCache>
                <c:ptCount val="5"/>
                <c:pt idx="0">
                  <c:v>Y</c:v>
                </c:pt>
                <c:pt idx="1">
                  <c:v>A</c:v>
                </c:pt>
                <c:pt idx="2">
                  <c:v>M</c:v>
                </c:pt>
                <c:pt idx="3">
                  <c:v>S</c:v>
                </c:pt>
                <c:pt idx="4">
                  <c:v>R</c:v>
                </c:pt>
              </c:strCache>
            </c:strRef>
          </c:cat>
          <c:val>
            <c:numRef>
              <c:f>'[Charts and Graphs updated (1).xlsx]Sheet1'!$B$1036:$B$1040</c:f>
              <c:numCache>
                <c:formatCode>0%</c:formatCode>
                <c:ptCount val="5"/>
                <c:pt idx="0">
                  <c:v>0.43</c:v>
                </c:pt>
                <c:pt idx="1">
                  <c:v>0.55000000000000004</c:v>
                </c:pt>
                <c:pt idx="2">
                  <c:v>0.62</c:v>
                </c:pt>
                <c:pt idx="3">
                  <c:v>0.63</c:v>
                </c:pt>
                <c:pt idx="4">
                  <c:v>0.78</c:v>
                </c:pt>
              </c:numCache>
            </c:numRef>
          </c:val>
          <c:extLst>
            <c:ext xmlns:c16="http://schemas.microsoft.com/office/drawing/2014/chart" uri="{C3380CC4-5D6E-409C-BE32-E72D297353CC}">
              <c16:uniqueId val="{0000000A-14F9-42E8-8CAD-8B6C0EEC60D9}"/>
            </c:ext>
          </c:extLst>
        </c:ser>
        <c:dLbls>
          <c:dLblPos val="inEnd"/>
          <c:showLegendKey val="0"/>
          <c:showVal val="1"/>
          <c:showCatName val="0"/>
          <c:showSerName val="0"/>
          <c:showPercent val="0"/>
          <c:showBubbleSize val="0"/>
        </c:dLbls>
        <c:gapWidth val="65"/>
        <c:axId val="1225600799"/>
        <c:axId val="1225602447"/>
      </c:barChart>
      <c:catAx>
        <c:axId val="1225600799"/>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1225602447"/>
        <c:crosses val="autoZero"/>
        <c:auto val="1"/>
        <c:lblAlgn val="ctr"/>
        <c:lblOffset val="100"/>
        <c:noMultiLvlLbl val="0"/>
      </c:catAx>
      <c:valAx>
        <c:axId val="1225602447"/>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1225600799"/>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dirty="0"/>
              <a:t>CHURCH </a:t>
            </a:r>
            <a:r>
              <a:rPr lang="en-GB" b="1" dirty="0" smtClean="0"/>
              <a:t>BUILDINGS</a:t>
            </a:r>
            <a:r>
              <a:rPr lang="en-GB" dirty="0" smtClean="0"/>
              <a:t> ARE</a:t>
            </a:r>
            <a:r>
              <a:rPr lang="en-GB" baseline="0" dirty="0" smtClean="0"/>
              <a:t> </a:t>
            </a:r>
            <a:r>
              <a:rPr lang="en-GB" dirty="0" smtClean="0"/>
              <a:t>LINKED </a:t>
            </a:r>
            <a:r>
              <a:rPr lang="en-GB" dirty="0"/>
              <a:t>TO </a:t>
            </a:r>
            <a:r>
              <a:rPr lang="en-GB" dirty="0" smtClean="0"/>
              <a:t>ONE’S RELIGIOUS </a:t>
            </a:r>
            <a:r>
              <a:rPr lang="en-GB" dirty="0"/>
              <a:t>IDENTITY</a:t>
            </a:r>
          </a:p>
        </c:rich>
      </c:tx>
      <c:layout>
        <c:manualLayout>
          <c:xMode val="edge"/>
          <c:yMode val="edge"/>
          <c:x val="0.15523982026518757"/>
          <c:y val="5.9984214680347279E-2"/>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1"/>
        <c:ser>
          <c:idx val="0"/>
          <c:order val="0"/>
          <c:invertIfNegative val="0"/>
          <c:dPt>
            <c:idx val="0"/>
            <c:invertIfNegative val="0"/>
            <c:bubble3D val="0"/>
            <c:spPr>
              <a:solidFill>
                <a:schemeClr val="accent1">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1-F7DF-41EA-89E0-45124F228857}"/>
              </c:ext>
            </c:extLst>
          </c:dPt>
          <c:dPt>
            <c:idx val="1"/>
            <c:invertIfNegative val="0"/>
            <c:bubble3D val="0"/>
            <c:spPr>
              <a:solidFill>
                <a:schemeClr val="accent2">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3-F7DF-41EA-89E0-45124F228857}"/>
              </c:ext>
            </c:extLst>
          </c:dPt>
          <c:dPt>
            <c:idx val="2"/>
            <c:invertIfNegative val="0"/>
            <c:bubble3D val="0"/>
            <c:spPr>
              <a:solidFill>
                <a:schemeClr val="accent3">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5-F7DF-41EA-89E0-45124F228857}"/>
              </c:ext>
            </c:extLst>
          </c:dPt>
          <c:dPt>
            <c:idx val="3"/>
            <c:invertIfNegative val="0"/>
            <c:bubble3D val="0"/>
            <c:spPr>
              <a:solidFill>
                <a:schemeClr val="accent4">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7-F7DF-41EA-89E0-45124F228857}"/>
              </c:ext>
            </c:extLst>
          </c:dPt>
          <c:dPt>
            <c:idx val="4"/>
            <c:invertIfNegative val="0"/>
            <c:bubble3D val="0"/>
            <c:spPr>
              <a:solidFill>
                <a:schemeClr val="accent5">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9-F7DF-41EA-89E0-45124F228857}"/>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(1).xlsx]Sheet1'!$A$1061:$A$1065</c:f>
              <c:strCache>
                <c:ptCount val="5"/>
                <c:pt idx="0">
                  <c:v>Y</c:v>
                </c:pt>
                <c:pt idx="1">
                  <c:v>A</c:v>
                </c:pt>
                <c:pt idx="2">
                  <c:v>M</c:v>
                </c:pt>
                <c:pt idx="3">
                  <c:v>S</c:v>
                </c:pt>
                <c:pt idx="4">
                  <c:v>R</c:v>
                </c:pt>
              </c:strCache>
            </c:strRef>
          </c:cat>
          <c:val>
            <c:numRef>
              <c:f>'[Charts and Graphs updated (1).xlsx]Sheet1'!$B$1061:$B$1065</c:f>
              <c:numCache>
                <c:formatCode>0%</c:formatCode>
                <c:ptCount val="5"/>
                <c:pt idx="0">
                  <c:v>0.31</c:v>
                </c:pt>
                <c:pt idx="1">
                  <c:v>0.5</c:v>
                </c:pt>
                <c:pt idx="2">
                  <c:v>0.52</c:v>
                </c:pt>
                <c:pt idx="3">
                  <c:v>0.67</c:v>
                </c:pt>
                <c:pt idx="4">
                  <c:v>0.68</c:v>
                </c:pt>
              </c:numCache>
            </c:numRef>
          </c:val>
          <c:extLst>
            <c:ext xmlns:c16="http://schemas.microsoft.com/office/drawing/2014/chart" uri="{C3380CC4-5D6E-409C-BE32-E72D297353CC}">
              <c16:uniqueId val="{0000000A-F7DF-41EA-89E0-45124F228857}"/>
            </c:ext>
          </c:extLst>
        </c:ser>
        <c:dLbls>
          <c:dLblPos val="inEnd"/>
          <c:showLegendKey val="0"/>
          <c:showVal val="1"/>
          <c:showCatName val="0"/>
          <c:showSerName val="0"/>
          <c:showPercent val="0"/>
          <c:showBubbleSize val="0"/>
        </c:dLbls>
        <c:gapWidth val="65"/>
        <c:axId val="1212574895"/>
        <c:axId val="1212562943"/>
      </c:barChart>
      <c:catAx>
        <c:axId val="1212574895"/>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1212562943"/>
        <c:crosses val="autoZero"/>
        <c:auto val="1"/>
        <c:lblAlgn val="ctr"/>
        <c:lblOffset val="100"/>
        <c:noMultiLvlLbl val="0"/>
      </c:catAx>
      <c:valAx>
        <c:axId val="1212562943"/>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1212574895"/>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a:t>MISSED GOING TO CHURCH</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2.3596237533476002E-2"/>
          <c:y val="0.13883201063955403"/>
          <c:w val="0.94808827742635282"/>
          <c:h val="0.7220254926697699"/>
        </c:manualLayout>
      </c:layout>
      <c:barChart>
        <c:barDir val="col"/>
        <c:grouping val="clustered"/>
        <c:varyColors val="0"/>
        <c:ser>
          <c:idx val="0"/>
          <c:order val="0"/>
          <c:tx>
            <c:strRef>
              <c:f>'[Charts and Graphs updated (1).xlsx]Sheet1'!$A$1138</c:f>
              <c:strCache>
                <c:ptCount val="1"/>
                <c:pt idx="0">
                  <c:v>Disgree</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(1).xlsx]Sheet1'!$B$1137:$F$1137</c:f>
              <c:strCache>
                <c:ptCount val="5"/>
                <c:pt idx="0">
                  <c:v>Y</c:v>
                </c:pt>
                <c:pt idx="1">
                  <c:v>A</c:v>
                </c:pt>
                <c:pt idx="2">
                  <c:v>M</c:v>
                </c:pt>
                <c:pt idx="3">
                  <c:v>S</c:v>
                </c:pt>
                <c:pt idx="4">
                  <c:v>R</c:v>
                </c:pt>
              </c:strCache>
            </c:strRef>
          </c:cat>
          <c:val>
            <c:numRef>
              <c:f>'[Charts and Graphs updated (1).xlsx]Sheet1'!$B$1138:$F$1138</c:f>
              <c:numCache>
                <c:formatCode>0%</c:formatCode>
                <c:ptCount val="5"/>
                <c:pt idx="0">
                  <c:v>0.40699999999999997</c:v>
                </c:pt>
                <c:pt idx="1">
                  <c:v>0.30599999999999999</c:v>
                </c:pt>
                <c:pt idx="2">
                  <c:v>0.29399999999999998</c:v>
                </c:pt>
                <c:pt idx="3">
                  <c:v>0.1</c:v>
                </c:pt>
                <c:pt idx="4">
                  <c:v>0.11</c:v>
                </c:pt>
              </c:numCache>
            </c:numRef>
          </c:val>
          <c:extLst>
            <c:ext xmlns:c16="http://schemas.microsoft.com/office/drawing/2014/chart" uri="{C3380CC4-5D6E-409C-BE32-E72D297353CC}">
              <c16:uniqueId val="{00000000-02B2-4F7B-AF22-D7F3AA25A17B}"/>
            </c:ext>
          </c:extLst>
        </c:ser>
        <c:ser>
          <c:idx val="1"/>
          <c:order val="1"/>
          <c:tx>
            <c:strRef>
              <c:f>'[Charts and Graphs updated (1).xlsx]Sheet1'!$A$1139</c:f>
              <c:strCache>
                <c:ptCount val="1"/>
                <c:pt idx="0">
                  <c:v>Neutral</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(1).xlsx]Sheet1'!$B$1137:$F$1137</c:f>
              <c:strCache>
                <c:ptCount val="5"/>
                <c:pt idx="0">
                  <c:v>Y</c:v>
                </c:pt>
                <c:pt idx="1">
                  <c:v>A</c:v>
                </c:pt>
                <c:pt idx="2">
                  <c:v>M</c:v>
                </c:pt>
                <c:pt idx="3">
                  <c:v>S</c:v>
                </c:pt>
                <c:pt idx="4">
                  <c:v>R</c:v>
                </c:pt>
              </c:strCache>
            </c:strRef>
          </c:cat>
          <c:val>
            <c:numRef>
              <c:f>'[Charts and Graphs updated (1).xlsx]Sheet1'!$B$1139:$F$1139</c:f>
              <c:numCache>
                <c:formatCode>0%</c:formatCode>
                <c:ptCount val="5"/>
                <c:pt idx="0">
                  <c:v>9.5000000000000001E-2</c:v>
                </c:pt>
                <c:pt idx="1">
                  <c:v>0.14699999999999999</c:v>
                </c:pt>
                <c:pt idx="2">
                  <c:v>0.113</c:v>
                </c:pt>
                <c:pt idx="3">
                  <c:v>0.15</c:v>
                </c:pt>
                <c:pt idx="4">
                  <c:v>0.06</c:v>
                </c:pt>
              </c:numCache>
            </c:numRef>
          </c:val>
          <c:extLst>
            <c:ext xmlns:c16="http://schemas.microsoft.com/office/drawing/2014/chart" uri="{C3380CC4-5D6E-409C-BE32-E72D297353CC}">
              <c16:uniqueId val="{00000001-02B2-4F7B-AF22-D7F3AA25A17B}"/>
            </c:ext>
          </c:extLst>
        </c:ser>
        <c:ser>
          <c:idx val="2"/>
          <c:order val="2"/>
          <c:tx>
            <c:strRef>
              <c:f>'[Charts and Graphs updated (1).xlsx]Sheet1'!$A$1140</c:f>
              <c:strCache>
                <c:ptCount val="1"/>
                <c:pt idx="0">
                  <c:v>Agree</c:v>
                </c:pt>
              </c:strCache>
            </c:strRef>
          </c:tx>
          <c:spPr>
            <a:solidFill>
              <a:schemeClr val="accent3">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(1).xlsx]Sheet1'!$B$1137:$F$1137</c:f>
              <c:strCache>
                <c:ptCount val="5"/>
                <c:pt idx="0">
                  <c:v>Y</c:v>
                </c:pt>
                <c:pt idx="1">
                  <c:v>A</c:v>
                </c:pt>
                <c:pt idx="2">
                  <c:v>M</c:v>
                </c:pt>
                <c:pt idx="3">
                  <c:v>S</c:v>
                </c:pt>
                <c:pt idx="4">
                  <c:v>R</c:v>
                </c:pt>
              </c:strCache>
            </c:strRef>
          </c:cat>
          <c:val>
            <c:numRef>
              <c:f>'[Charts and Graphs updated (1).xlsx]Sheet1'!$B$1140:$F$1140</c:f>
              <c:numCache>
                <c:formatCode>0%</c:formatCode>
                <c:ptCount val="5"/>
                <c:pt idx="0">
                  <c:v>0.314</c:v>
                </c:pt>
                <c:pt idx="1">
                  <c:v>0.49299999999999999</c:v>
                </c:pt>
                <c:pt idx="2">
                  <c:v>0.54200000000000004</c:v>
                </c:pt>
                <c:pt idx="3">
                  <c:v>0.69</c:v>
                </c:pt>
                <c:pt idx="4">
                  <c:v>0.76</c:v>
                </c:pt>
              </c:numCache>
            </c:numRef>
          </c:val>
          <c:extLst>
            <c:ext xmlns:c16="http://schemas.microsoft.com/office/drawing/2014/chart" uri="{C3380CC4-5D6E-409C-BE32-E72D297353CC}">
              <c16:uniqueId val="{00000002-02B2-4F7B-AF22-D7F3AA25A17B}"/>
            </c:ext>
          </c:extLst>
        </c:ser>
        <c:dLbls>
          <c:dLblPos val="inEnd"/>
          <c:showLegendKey val="0"/>
          <c:showVal val="1"/>
          <c:showCatName val="0"/>
          <c:showSerName val="0"/>
          <c:showPercent val="0"/>
          <c:showBubbleSize val="0"/>
        </c:dLbls>
        <c:gapWidth val="65"/>
        <c:axId val="1282845535"/>
        <c:axId val="1282847183"/>
      </c:barChart>
      <c:catAx>
        <c:axId val="1282845535"/>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1282847183"/>
        <c:crosses val="autoZero"/>
        <c:auto val="1"/>
        <c:lblAlgn val="ctr"/>
        <c:lblOffset val="100"/>
        <c:noMultiLvlLbl val="0"/>
      </c:catAx>
      <c:valAx>
        <c:axId val="1282847183"/>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1282845535"/>
        <c:crosses val="autoZero"/>
        <c:crossBetween val="between"/>
      </c:valAx>
      <c:spPr>
        <a:noFill/>
        <a:ln>
          <a:noFill/>
        </a:ln>
        <a:effectLst/>
      </c:spPr>
    </c:plotArea>
    <c:legend>
      <c:legendPos val="b"/>
      <c:layou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dirty="0" smtClean="0"/>
              <a:t>MISSED </a:t>
            </a:r>
            <a:r>
              <a:rPr lang="en-US" dirty="0"/>
              <a:t>RECEIVING</a:t>
            </a:r>
            <a:r>
              <a:rPr lang="en-US" baseline="0" dirty="0"/>
              <a:t> THE </a:t>
            </a:r>
            <a:r>
              <a:rPr lang="en-US" baseline="0" dirty="0" smtClean="0"/>
              <a:t>EUCHARIST</a:t>
            </a:r>
            <a:endParaRPr lang="en-US" dirty="0"/>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2.4534757250793515E-2"/>
          <c:y val="6.3062476306483775E-2"/>
          <c:w val="0.94602353404825423"/>
          <c:h val="0.7942437029625441"/>
        </c:manualLayout>
      </c:layout>
      <c:barChart>
        <c:barDir val="col"/>
        <c:grouping val="clustered"/>
        <c:varyColors val="1"/>
        <c:ser>
          <c:idx val="0"/>
          <c:order val="0"/>
          <c:tx>
            <c:strRef>
              <c:f>'[Charts and Graphs updated (1).xlsx]Sheet1'!$B$1167</c:f>
              <c:strCache>
                <c:ptCount val="1"/>
                <c:pt idx="0">
                  <c:v>Agree</c:v>
                </c:pt>
              </c:strCache>
            </c:strRef>
          </c:tx>
          <c:invertIfNegative val="0"/>
          <c:dPt>
            <c:idx val="0"/>
            <c:invertIfNegative val="0"/>
            <c:bubble3D val="0"/>
            <c:spPr>
              <a:solidFill>
                <a:schemeClr val="accent1">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1-58A8-491B-AA75-BADC149F22C9}"/>
              </c:ext>
            </c:extLst>
          </c:dPt>
          <c:dPt>
            <c:idx val="1"/>
            <c:invertIfNegative val="0"/>
            <c:bubble3D val="0"/>
            <c:spPr>
              <a:solidFill>
                <a:schemeClr val="accent2">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3-58A8-491B-AA75-BADC149F22C9}"/>
              </c:ext>
            </c:extLst>
          </c:dPt>
          <c:dPt>
            <c:idx val="2"/>
            <c:invertIfNegative val="0"/>
            <c:bubble3D val="0"/>
            <c:spPr>
              <a:solidFill>
                <a:schemeClr val="accent3">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5-58A8-491B-AA75-BADC149F22C9}"/>
              </c:ext>
            </c:extLst>
          </c:dPt>
          <c:dPt>
            <c:idx val="3"/>
            <c:invertIfNegative val="0"/>
            <c:bubble3D val="0"/>
            <c:spPr>
              <a:solidFill>
                <a:schemeClr val="accent4">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7-58A8-491B-AA75-BADC149F22C9}"/>
              </c:ext>
            </c:extLst>
          </c:dPt>
          <c:dPt>
            <c:idx val="4"/>
            <c:invertIfNegative val="0"/>
            <c:bubble3D val="0"/>
            <c:spPr>
              <a:solidFill>
                <a:schemeClr val="accent5">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9-58A8-491B-AA75-BADC149F22C9}"/>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(1).xlsx]Sheet1'!$A$1168:$A$1172</c:f>
              <c:strCache>
                <c:ptCount val="5"/>
                <c:pt idx="0">
                  <c:v>Y</c:v>
                </c:pt>
                <c:pt idx="1">
                  <c:v>A</c:v>
                </c:pt>
                <c:pt idx="2">
                  <c:v>M</c:v>
                </c:pt>
                <c:pt idx="3">
                  <c:v>S</c:v>
                </c:pt>
                <c:pt idx="4">
                  <c:v>R</c:v>
                </c:pt>
              </c:strCache>
            </c:strRef>
          </c:cat>
          <c:val>
            <c:numRef>
              <c:f>'[Charts and Graphs updated (1).xlsx]Sheet1'!$B$1168:$B$1172</c:f>
              <c:numCache>
                <c:formatCode>0%</c:formatCode>
                <c:ptCount val="5"/>
                <c:pt idx="0">
                  <c:v>0.33</c:v>
                </c:pt>
                <c:pt idx="1">
                  <c:v>0.54</c:v>
                </c:pt>
                <c:pt idx="2">
                  <c:v>0.59</c:v>
                </c:pt>
                <c:pt idx="3">
                  <c:v>0.75</c:v>
                </c:pt>
                <c:pt idx="4">
                  <c:v>0.76</c:v>
                </c:pt>
              </c:numCache>
            </c:numRef>
          </c:val>
          <c:extLst>
            <c:ext xmlns:c16="http://schemas.microsoft.com/office/drawing/2014/chart" uri="{C3380CC4-5D6E-409C-BE32-E72D297353CC}">
              <c16:uniqueId val="{0000000A-58A8-491B-AA75-BADC149F22C9}"/>
            </c:ext>
          </c:extLst>
        </c:ser>
        <c:dLbls>
          <c:dLblPos val="inEnd"/>
          <c:showLegendKey val="0"/>
          <c:showVal val="1"/>
          <c:showCatName val="0"/>
          <c:showSerName val="0"/>
          <c:showPercent val="0"/>
          <c:showBubbleSize val="0"/>
        </c:dLbls>
        <c:gapWidth val="65"/>
        <c:axId val="1215291551"/>
        <c:axId val="1244391055"/>
      </c:barChart>
      <c:catAx>
        <c:axId val="1215291551"/>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1244391055"/>
        <c:crosses val="autoZero"/>
        <c:auto val="1"/>
        <c:lblAlgn val="ctr"/>
        <c:lblOffset val="100"/>
        <c:noMultiLvlLbl val="0"/>
      </c:catAx>
      <c:valAx>
        <c:axId val="1244391055"/>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1215291551"/>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dirty="0" smtClean="0"/>
              <a:t>AGREE</a:t>
            </a:r>
            <a:r>
              <a:rPr lang="en-US" baseline="0" dirty="0" smtClean="0"/>
              <a:t> </a:t>
            </a:r>
            <a:r>
              <a:rPr lang="en-US" baseline="0" dirty="0"/>
              <a:t>WITH CANCELLATION </a:t>
            </a:r>
            <a:r>
              <a:rPr lang="en-US" baseline="0" dirty="0" smtClean="0"/>
              <a:t>OF </a:t>
            </a:r>
            <a:r>
              <a:rPr lang="en-US" baseline="0" dirty="0"/>
              <a:t>TRADITIONAL FESTIVITIES</a:t>
            </a:r>
            <a:endParaRPr lang="en-US" dirty="0"/>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1"/>
        <c:ser>
          <c:idx val="0"/>
          <c:order val="0"/>
          <c:tx>
            <c:strRef>
              <c:f>'[Charts and Graphs updated (1).xlsx]Sheet1'!$B$1249</c:f>
              <c:strCache>
                <c:ptCount val="1"/>
                <c:pt idx="0">
                  <c:v>Agree</c:v>
                </c:pt>
              </c:strCache>
            </c:strRef>
          </c:tx>
          <c:invertIfNegative val="0"/>
          <c:dPt>
            <c:idx val="0"/>
            <c:invertIfNegative val="0"/>
            <c:bubble3D val="0"/>
            <c:spPr>
              <a:solidFill>
                <a:schemeClr val="accent1">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1-D995-4468-84C9-55E4BE0EDA19}"/>
              </c:ext>
            </c:extLst>
          </c:dPt>
          <c:dPt>
            <c:idx val="1"/>
            <c:invertIfNegative val="0"/>
            <c:bubble3D val="0"/>
            <c:spPr>
              <a:solidFill>
                <a:schemeClr val="accent2">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3-D995-4468-84C9-55E4BE0EDA19}"/>
              </c:ext>
            </c:extLst>
          </c:dPt>
          <c:dPt>
            <c:idx val="2"/>
            <c:invertIfNegative val="0"/>
            <c:bubble3D val="0"/>
            <c:spPr>
              <a:solidFill>
                <a:schemeClr val="accent3">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5-D995-4468-84C9-55E4BE0EDA19}"/>
              </c:ext>
            </c:extLst>
          </c:dPt>
          <c:dPt>
            <c:idx val="3"/>
            <c:invertIfNegative val="0"/>
            <c:bubble3D val="0"/>
            <c:spPr>
              <a:solidFill>
                <a:schemeClr val="accent4">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7-D995-4468-84C9-55E4BE0EDA19}"/>
              </c:ext>
            </c:extLst>
          </c:dPt>
          <c:dPt>
            <c:idx val="4"/>
            <c:invertIfNegative val="0"/>
            <c:bubble3D val="0"/>
            <c:spPr>
              <a:solidFill>
                <a:schemeClr val="accent5">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9-D995-4468-84C9-55E4BE0EDA19}"/>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(1).xlsx]Sheet1'!$A$1250:$A$1254</c:f>
              <c:strCache>
                <c:ptCount val="5"/>
                <c:pt idx="0">
                  <c:v>Cancellation of Holy Week and Easter celebrations</c:v>
                </c:pt>
                <c:pt idx="1">
                  <c:v>Postponement of Baptisms, Confirmations and First Holy Communions</c:v>
                </c:pt>
                <c:pt idx="2">
                  <c:v>Restricted number of people for funerals</c:v>
                </c:pt>
                <c:pt idx="3">
                  <c:v>Suspension of home visits to sick and elderly</c:v>
                </c:pt>
                <c:pt idx="4">
                  <c:v>Cancellation of village feasts</c:v>
                </c:pt>
              </c:strCache>
            </c:strRef>
          </c:cat>
          <c:val>
            <c:numRef>
              <c:f>'[Charts and Graphs updated (1).xlsx]Sheet1'!$B$1250:$B$1254</c:f>
              <c:numCache>
                <c:formatCode>0%</c:formatCode>
                <c:ptCount val="5"/>
                <c:pt idx="0">
                  <c:v>0.74</c:v>
                </c:pt>
                <c:pt idx="1">
                  <c:v>0.82</c:v>
                </c:pt>
                <c:pt idx="2">
                  <c:v>0.85</c:v>
                </c:pt>
                <c:pt idx="3">
                  <c:v>0.61</c:v>
                </c:pt>
                <c:pt idx="4">
                  <c:v>0.89</c:v>
                </c:pt>
              </c:numCache>
            </c:numRef>
          </c:val>
          <c:extLst>
            <c:ext xmlns:c16="http://schemas.microsoft.com/office/drawing/2014/chart" uri="{C3380CC4-5D6E-409C-BE32-E72D297353CC}">
              <c16:uniqueId val="{0000000A-D995-4468-84C9-55E4BE0EDA19}"/>
            </c:ext>
          </c:extLst>
        </c:ser>
        <c:dLbls>
          <c:dLblPos val="inEnd"/>
          <c:showLegendKey val="0"/>
          <c:showVal val="1"/>
          <c:showCatName val="0"/>
          <c:showSerName val="0"/>
          <c:showPercent val="0"/>
          <c:showBubbleSize val="0"/>
        </c:dLbls>
        <c:gapWidth val="65"/>
        <c:axId val="1284074911"/>
        <c:axId val="1284199423"/>
      </c:barChart>
      <c:catAx>
        <c:axId val="1284074911"/>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1284199423"/>
        <c:crosses val="autoZero"/>
        <c:auto val="1"/>
        <c:lblAlgn val="ctr"/>
        <c:lblOffset val="100"/>
        <c:noMultiLvlLbl val="0"/>
      </c:catAx>
      <c:valAx>
        <c:axId val="1284199423"/>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1284074911"/>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sz="1600" dirty="0"/>
              <a:t>WILL ATTEND SERVICES IN CHURCH </a:t>
            </a:r>
            <a:r>
              <a:rPr lang="en-GB" sz="1600" dirty="0" smtClean="0"/>
              <a:t>AFTER</a:t>
            </a:r>
            <a:r>
              <a:rPr lang="en-GB" sz="1600" baseline="0" dirty="0" smtClean="0"/>
              <a:t> THE PANDEMIC</a:t>
            </a:r>
            <a:endParaRPr lang="en-GB" sz="1600" dirty="0"/>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1"/>
        <c:ser>
          <c:idx val="0"/>
          <c:order val="0"/>
          <c:invertIfNegative val="0"/>
          <c:dPt>
            <c:idx val="0"/>
            <c:invertIfNegative val="0"/>
            <c:bubble3D val="0"/>
            <c:spPr>
              <a:solidFill>
                <a:schemeClr val="accent1">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1-882F-45F2-82E2-2340D433306C}"/>
              </c:ext>
            </c:extLst>
          </c:dPt>
          <c:dPt>
            <c:idx val="1"/>
            <c:invertIfNegative val="0"/>
            <c:bubble3D val="0"/>
            <c:spPr>
              <a:solidFill>
                <a:schemeClr val="accent2">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3-882F-45F2-82E2-2340D433306C}"/>
              </c:ext>
            </c:extLst>
          </c:dPt>
          <c:dPt>
            <c:idx val="2"/>
            <c:invertIfNegative val="0"/>
            <c:bubble3D val="0"/>
            <c:spPr>
              <a:solidFill>
                <a:schemeClr val="accent3">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5-882F-45F2-82E2-2340D433306C}"/>
              </c:ext>
            </c:extLst>
          </c:dPt>
          <c:dPt>
            <c:idx val="3"/>
            <c:invertIfNegative val="0"/>
            <c:bubble3D val="0"/>
            <c:spPr>
              <a:solidFill>
                <a:schemeClr val="accent4">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7-882F-45F2-82E2-2340D433306C}"/>
              </c:ext>
            </c:extLst>
          </c:dPt>
          <c:dPt>
            <c:idx val="4"/>
            <c:invertIfNegative val="0"/>
            <c:bubble3D val="0"/>
            <c:spPr>
              <a:solidFill>
                <a:schemeClr val="accent5">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9-882F-45F2-82E2-2340D433306C}"/>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(1).xlsx]Sheet1'!$A$1276:$A$1280</c:f>
              <c:strCache>
                <c:ptCount val="5"/>
                <c:pt idx="0">
                  <c:v>Y</c:v>
                </c:pt>
                <c:pt idx="1">
                  <c:v>A</c:v>
                </c:pt>
                <c:pt idx="2">
                  <c:v>M</c:v>
                </c:pt>
                <c:pt idx="3">
                  <c:v>S</c:v>
                </c:pt>
                <c:pt idx="4">
                  <c:v>R</c:v>
                </c:pt>
              </c:strCache>
            </c:strRef>
          </c:cat>
          <c:val>
            <c:numRef>
              <c:f>'[Charts and Graphs updated (1).xlsx]Sheet1'!$B$1276:$B$1280</c:f>
              <c:numCache>
                <c:formatCode>0%</c:formatCode>
                <c:ptCount val="5"/>
                <c:pt idx="0">
                  <c:v>0.32</c:v>
                </c:pt>
                <c:pt idx="1">
                  <c:v>0.42</c:v>
                </c:pt>
                <c:pt idx="2">
                  <c:v>0.47</c:v>
                </c:pt>
                <c:pt idx="3">
                  <c:v>0.47</c:v>
                </c:pt>
                <c:pt idx="4">
                  <c:v>0.47</c:v>
                </c:pt>
              </c:numCache>
            </c:numRef>
          </c:val>
          <c:extLst>
            <c:ext xmlns:c16="http://schemas.microsoft.com/office/drawing/2014/chart" uri="{C3380CC4-5D6E-409C-BE32-E72D297353CC}">
              <c16:uniqueId val="{0000000A-882F-45F2-82E2-2340D433306C}"/>
            </c:ext>
          </c:extLst>
        </c:ser>
        <c:dLbls>
          <c:dLblPos val="inEnd"/>
          <c:showLegendKey val="0"/>
          <c:showVal val="1"/>
          <c:showCatName val="0"/>
          <c:showSerName val="0"/>
          <c:showPercent val="0"/>
          <c:showBubbleSize val="0"/>
        </c:dLbls>
        <c:gapWidth val="65"/>
        <c:axId val="1277488975"/>
        <c:axId val="1277624767"/>
      </c:barChart>
      <c:catAx>
        <c:axId val="1277488975"/>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1277624767"/>
        <c:crosses val="autoZero"/>
        <c:auto val="1"/>
        <c:lblAlgn val="ctr"/>
        <c:lblOffset val="100"/>
        <c:noMultiLvlLbl val="0"/>
      </c:catAx>
      <c:valAx>
        <c:axId val="1277624767"/>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1277488975"/>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sz="1400" dirty="0"/>
              <a:t>WILL ATTEND SERVICES </a:t>
            </a:r>
            <a:r>
              <a:rPr lang="en-GB" sz="1400" dirty="0" smtClean="0"/>
              <a:t>IN</a:t>
            </a:r>
            <a:r>
              <a:rPr lang="en-GB" sz="1400" baseline="0" dirty="0" smtClean="0"/>
              <a:t> </a:t>
            </a:r>
            <a:r>
              <a:rPr lang="en-GB" sz="1400" dirty="0" smtClean="0"/>
              <a:t>CHURCH AFTER THE PANDEMIC (FEMALES)</a:t>
            </a:r>
            <a:endParaRPr lang="en-GB" sz="1400" dirty="0"/>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1"/>
        <c:ser>
          <c:idx val="0"/>
          <c:order val="0"/>
          <c:invertIfNegative val="0"/>
          <c:dPt>
            <c:idx val="0"/>
            <c:invertIfNegative val="0"/>
            <c:bubble3D val="0"/>
            <c:spPr>
              <a:solidFill>
                <a:schemeClr val="accent1">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1-9233-47C9-812A-01431AA1F8EE}"/>
              </c:ext>
            </c:extLst>
          </c:dPt>
          <c:dPt>
            <c:idx val="1"/>
            <c:invertIfNegative val="0"/>
            <c:bubble3D val="0"/>
            <c:spPr>
              <a:solidFill>
                <a:schemeClr val="accent2">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3-9233-47C9-812A-01431AA1F8EE}"/>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(1).xlsx]Sheet1'!$A$1299:$A$1300</c:f>
              <c:strCache>
                <c:ptCount val="2"/>
                <c:pt idx="0">
                  <c:v>Cumulative AVERAGE</c:v>
                </c:pt>
                <c:pt idx="1">
                  <c:v>Females</c:v>
                </c:pt>
              </c:strCache>
            </c:strRef>
          </c:cat>
          <c:val>
            <c:numRef>
              <c:f>'[Charts and Graphs updated (1).xlsx]Sheet1'!$B$1299:$B$1300</c:f>
              <c:numCache>
                <c:formatCode>0%</c:formatCode>
                <c:ptCount val="2"/>
                <c:pt idx="0">
                  <c:v>0.44</c:v>
                </c:pt>
                <c:pt idx="1">
                  <c:v>0.36</c:v>
                </c:pt>
              </c:numCache>
            </c:numRef>
          </c:val>
          <c:extLst>
            <c:ext xmlns:c16="http://schemas.microsoft.com/office/drawing/2014/chart" uri="{C3380CC4-5D6E-409C-BE32-E72D297353CC}">
              <c16:uniqueId val="{00000004-9233-47C9-812A-01431AA1F8EE}"/>
            </c:ext>
          </c:extLst>
        </c:ser>
        <c:dLbls>
          <c:dLblPos val="inEnd"/>
          <c:showLegendKey val="0"/>
          <c:showVal val="1"/>
          <c:showCatName val="0"/>
          <c:showSerName val="0"/>
          <c:showPercent val="0"/>
          <c:showBubbleSize val="0"/>
        </c:dLbls>
        <c:gapWidth val="65"/>
        <c:axId val="1310785263"/>
        <c:axId val="1290331167"/>
      </c:barChart>
      <c:catAx>
        <c:axId val="1310785263"/>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1290331167"/>
        <c:crosses val="autoZero"/>
        <c:auto val="1"/>
        <c:lblAlgn val="ctr"/>
        <c:lblOffset val="100"/>
        <c:noMultiLvlLbl val="0"/>
      </c:catAx>
      <c:valAx>
        <c:axId val="1290331167"/>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1310785263"/>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userShapes r:id="rId4"/>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sz="1400" dirty="0"/>
              <a:t>WILL SOMETIMES WORSHIP ONLINE </a:t>
            </a:r>
            <a:r>
              <a:rPr lang="en-GB" sz="1400" dirty="0" smtClean="0"/>
              <a:t>AFTER</a:t>
            </a:r>
            <a:r>
              <a:rPr lang="en-GB" sz="1400" baseline="0" dirty="0" smtClean="0"/>
              <a:t> THE PANDEMIC</a:t>
            </a:r>
            <a:endParaRPr lang="en-GB" sz="1400" dirty="0"/>
          </a:p>
        </c:rich>
      </c:tx>
      <c:layout>
        <c:manualLayout>
          <c:xMode val="edge"/>
          <c:yMode val="edge"/>
          <c:x val="0.15184435428326265"/>
          <c:y val="4.1041831097079713E-2"/>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1"/>
        <c:ser>
          <c:idx val="0"/>
          <c:order val="0"/>
          <c:invertIfNegative val="0"/>
          <c:dPt>
            <c:idx val="0"/>
            <c:invertIfNegative val="0"/>
            <c:bubble3D val="0"/>
            <c:spPr>
              <a:solidFill>
                <a:schemeClr val="accent1">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1-BEFC-4D51-B07F-8E928B7C7392}"/>
              </c:ext>
            </c:extLst>
          </c:dPt>
          <c:dPt>
            <c:idx val="1"/>
            <c:invertIfNegative val="0"/>
            <c:bubble3D val="0"/>
            <c:spPr>
              <a:solidFill>
                <a:schemeClr val="accent2">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3-BEFC-4D51-B07F-8E928B7C7392}"/>
              </c:ext>
            </c:extLst>
          </c:dPt>
          <c:dPt>
            <c:idx val="2"/>
            <c:invertIfNegative val="0"/>
            <c:bubble3D val="0"/>
            <c:spPr>
              <a:solidFill>
                <a:schemeClr val="accent3">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5-BEFC-4D51-B07F-8E928B7C7392}"/>
              </c:ext>
            </c:extLst>
          </c:dPt>
          <c:dPt>
            <c:idx val="3"/>
            <c:invertIfNegative val="0"/>
            <c:bubble3D val="0"/>
            <c:spPr>
              <a:solidFill>
                <a:schemeClr val="accent4">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7-BEFC-4D51-B07F-8E928B7C7392}"/>
              </c:ext>
            </c:extLst>
          </c:dPt>
          <c:dPt>
            <c:idx val="4"/>
            <c:invertIfNegative val="0"/>
            <c:bubble3D val="0"/>
            <c:spPr>
              <a:solidFill>
                <a:schemeClr val="accent5">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9-BEFC-4D51-B07F-8E928B7C7392}"/>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(1).xlsx]Sheet1'!$A$1324:$A$1328</c:f>
              <c:strCache>
                <c:ptCount val="5"/>
                <c:pt idx="0">
                  <c:v>Y</c:v>
                </c:pt>
                <c:pt idx="1">
                  <c:v>A</c:v>
                </c:pt>
                <c:pt idx="2">
                  <c:v>M</c:v>
                </c:pt>
                <c:pt idx="3">
                  <c:v>S</c:v>
                </c:pt>
                <c:pt idx="4">
                  <c:v>R</c:v>
                </c:pt>
              </c:strCache>
            </c:strRef>
          </c:cat>
          <c:val>
            <c:numRef>
              <c:f>'[Charts and Graphs updated (1).xlsx]Sheet1'!$B$1324:$B$1328</c:f>
              <c:numCache>
                <c:formatCode>0%</c:formatCode>
                <c:ptCount val="5"/>
                <c:pt idx="0">
                  <c:v>0.2</c:v>
                </c:pt>
                <c:pt idx="1">
                  <c:v>0.28000000000000003</c:v>
                </c:pt>
                <c:pt idx="2">
                  <c:v>0.25</c:v>
                </c:pt>
                <c:pt idx="3">
                  <c:v>0.34</c:v>
                </c:pt>
                <c:pt idx="4">
                  <c:v>0.31</c:v>
                </c:pt>
              </c:numCache>
            </c:numRef>
          </c:val>
          <c:extLst>
            <c:ext xmlns:c16="http://schemas.microsoft.com/office/drawing/2014/chart" uri="{C3380CC4-5D6E-409C-BE32-E72D297353CC}">
              <c16:uniqueId val="{0000000A-BEFC-4D51-B07F-8E928B7C7392}"/>
            </c:ext>
          </c:extLst>
        </c:ser>
        <c:dLbls>
          <c:dLblPos val="inEnd"/>
          <c:showLegendKey val="0"/>
          <c:showVal val="1"/>
          <c:showCatName val="0"/>
          <c:showSerName val="0"/>
          <c:showPercent val="0"/>
          <c:showBubbleSize val="0"/>
        </c:dLbls>
        <c:gapWidth val="65"/>
        <c:axId val="1310364799"/>
        <c:axId val="1310460287"/>
      </c:barChart>
      <c:catAx>
        <c:axId val="1310364799"/>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1310460287"/>
        <c:crosses val="autoZero"/>
        <c:auto val="1"/>
        <c:lblAlgn val="ctr"/>
        <c:lblOffset val="100"/>
        <c:noMultiLvlLbl val="0"/>
      </c:catAx>
      <c:valAx>
        <c:axId val="1310460287"/>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1310364799"/>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sz="1400" dirty="0"/>
              <a:t>WILL SOMETIMES </a:t>
            </a:r>
            <a:r>
              <a:rPr lang="en-GB" sz="1400" dirty="0" smtClean="0"/>
              <a:t>WORSHIP </a:t>
            </a:r>
            <a:r>
              <a:rPr lang="en-GB" sz="1400" dirty="0"/>
              <a:t>ONLINE </a:t>
            </a:r>
            <a:r>
              <a:rPr lang="en-GB" sz="1400" dirty="0" smtClean="0"/>
              <a:t>AFTER</a:t>
            </a:r>
            <a:r>
              <a:rPr lang="en-GB" sz="1400" baseline="0" dirty="0" smtClean="0"/>
              <a:t> THE PANDEMIC (FEMALES)</a:t>
            </a:r>
            <a:endParaRPr lang="en-GB" sz="1400" dirty="0"/>
          </a:p>
        </c:rich>
      </c:tx>
      <c:layout>
        <c:manualLayout>
          <c:xMode val="edge"/>
          <c:yMode val="edge"/>
          <c:x val="0.13197917342415114"/>
          <c:y val="3.7219058528499591E-2"/>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1"/>
        <c:ser>
          <c:idx val="0"/>
          <c:order val="0"/>
          <c:invertIfNegative val="0"/>
          <c:dPt>
            <c:idx val="0"/>
            <c:invertIfNegative val="0"/>
            <c:bubble3D val="0"/>
            <c:spPr>
              <a:solidFill>
                <a:schemeClr val="accent1">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1-E659-4098-9BF1-0347FEDFD62D}"/>
              </c:ext>
            </c:extLst>
          </c:dPt>
          <c:dPt>
            <c:idx val="1"/>
            <c:invertIfNegative val="0"/>
            <c:bubble3D val="0"/>
            <c:spPr>
              <a:solidFill>
                <a:schemeClr val="accent2">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3-E659-4098-9BF1-0347FEDFD62D}"/>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(1).xlsx]Sheet1'!$A$1351:$A$1352</c:f>
              <c:strCache>
                <c:ptCount val="2"/>
                <c:pt idx="0">
                  <c:v>Cumulative AVERAGE</c:v>
                </c:pt>
                <c:pt idx="1">
                  <c:v>Females</c:v>
                </c:pt>
              </c:strCache>
            </c:strRef>
          </c:cat>
          <c:val>
            <c:numRef>
              <c:f>'[Charts and Graphs updated (1).xlsx]Sheet1'!$B$1351:$B$1352</c:f>
              <c:numCache>
                <c:formatCode>0%</c:formatCode>
                <c:ptCount val="2"/>
                <c:pt idx="0">
                  <c:v>0.28000000000000003</c:v>
                </c:pt>
                <c:pt idx="1">
                  <c:v>0.32</c:v>
                </c:pt>
              </c:numCache>
            </c:numRef>
          </c:val>
          <c:extLst>
            <c:ext xmlns:c16="http://schemas.microsoft.com/office/drawing/2014/chart" uri="{C3380CC4-5D6E-409C-BE32-E72D297353CC}">
              <c16:uniqueId val="{00000004-E659-4098-9BF1-0347FEDFD62D}"/>
            </c:ext>
          </c:extLst>
        </c:ser>
        <c:dLbls>
          <c:dLblPos val="inEnd"/>
          <c:showLegendKey val="0"/>
          <c:showVal val="1"/>
          <c:showCatName val="0"/>
          <c:showSerName val="0"/>
          <c:showPercent val="0"/>
          <c:showBubbleSize val="0"/>
        </c:dLbls>
        <c:gapWidth val="65"/>
        <c:axId val="1316299871"/>
        <c:axId val="1316301519"/>
      </c:barChart>
      <c:catAx>
        <c:axId val="1316299871"/>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1316301519"/>
        <c:crosses val="autoZero"/>
        <c:auto val="1"/>
        <c:lblAlgn val="ctr"/>
        <c:lblOffset val="100"/>
        <c:noMultiLvlLbl val="0"/>
      </c:catAx>
      <c:valAx>
        <c:axId val="1316301519"/>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1316299871"/>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dirty="0"/>
              <a:t>WILL WORSHIP</a:t>
            </a:r>
            <a:r>
              <a:rPr lang="en-GB" baseline="0" dirty="0"/>
              <a:t> </a:t>
            </a:r>
            <a:r>
              <a:rPr lang="en-GB" baseline="0" dirty="0" smtClean="0"/>
              <a:t>ONLY ONLINE  </a:t>
            </a:r>
            <a:endParaRPr lang="en-GB" dirty="0"/>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1"/>
        <c:ser>
          <c:idx val="0"/>
          <c:order val="0"/>
          <c:invertIfNegative val="0"/>
          <c:dPt>
            <c:idx val="0"/>
            <c:invertIfNegative val="0"/>
            <c:bubble3D val="0"/>
            <c:spPr>
              <a:solidFill>
                <a:schemeClr val="accent1">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1-E6A3-4A5B-B39B-9D0112558882}"/>
              </c:ext>
            </c:extLst>
          </c:dPt>
          <c:dPt>
            <c:idx val="1"/>
            <c:invertIfNegative val="0"/>
            <c:bubble3D val="0"/>
            <c:spPr>
              <a:solidFill>
                <a:schemeClr val="accent2">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3-E6A3-4A5B-B39B-9D0112558882}"/>
              </c:ext>
            </c:extLst>
          </c:dPt>
          <c:dPt>
            <c:idx val="2"/>
            <c:invertIfNegative val="0"/>
            <c:bubble3D val="0"/>
            <c:spPr>
              <a:solidFill>
                <a:schemeClr val="accent3">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5-E6A3-4A5B-B39B-9D0112558882}"/>
              </c:ext>
            </c:extLst>
          </c:dPt>
          <c:dPt>
            <c:idx val="3"/>
            <c:invertIfNegative val="0"/>
            <c:bubble3D val="0"/>
            <c:spPr>
              <a:solidFill>
                <a:schemeClr val="accent4">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7-E6A3-4A5B-B39B-9D0112558882}"/>
              </c:ext>
            </c:extLst>
          </c:dPt>
          <c:dPt>
            <c:idx val="4"/>
            <c:invertIfNegative val="0"/>
            <c:bubble3D val="0"/>
            <c:spPr>
              <a:solidFill>
                <a:schemeClr val="accent5">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9-E6A3-4A5B-B39B-9D0112558882}"/>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(1).xlsx]Sheet1'!$A$1406:$A$1410</c:f>
              <c:strCache>
                <c:ptCount val="5"/>
                <c:pt idx="0">
                  <c:v>Y</c:v>
                </c:pt>
                <c:pt idx="1">
                  <c:v>A</c:v>
                </c:pt>
                <c:pt idx="2">
                  <c:v>M</c:v>
                </c:pt>
                <c:pt idx="3">
                  <c:v>S</c:v>
                </c:pt>
                <c:pt idx="4">
                  <c:v>R</c:v>
                </c:pt>
              </c:strCache>
            </c:strRef>
          </c:cat>
          <c:val>
            <c:numRef>
              <c:f>'[Charts and Graphs updated (1).xlsx]Sheet1'!$B$1406:$B$1410</c:f>
              <c:numCache>
                <c:formatCode>0%</c:formatCode>
                <c:ptCount val="5"/>
                <c:pt idx="0">
                  <c:v>0</c:v>
                </c:pt>
                <c:pt idx="1">
                  <c:v>0</c:v>
                </c:pt>
                <c:pt idx="2">
                  <c:v>7.0000000000000007E-2</c:v>
                </c:pt>
                <c:pt idx="3">
                  <c:v>7.0000000000000007E-2</c:v>
                </c:pt>
                <c:pt idx="4">
                  <c:v>0.15</c:v>
                </c:pt>
              </c:numCache>
            </c:numRef>
          </c:val>
          <c:extLst>
            <c:ext xmlns:c16="http://schemas.microsoft.com/office/drawing/2014/chart" uri="{C3380CC4-5D6E-409C-BE32-E72D297353CC}">
              <c16:uniqueId val="{0000000A-E6A3-4A5B-B39B-9D0112558882}"/>
            </c:ext>
          </c:extLst>
        </c:ser>
        <c:dLbls>
          <c:dLblPos val="inEnd"/>
          <c:showLegendKey val="0"/>
          <c:showVal val="1"/>
          <c:showCatName val="0"/>
          <c:showSerName val="0"/>
          <c:showPercent val="0"/>
          <c:showBubbleSize val="0"/>
        </c:dLbls>
        <c:gapWidth val="65"/>
        <c:axId val="1313982543"/>
        <c:axId val="1315049967"/>
      </c:barChart>
      <c:catAx>
        <c:axId val="1313982543"/>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1315049967"/>
        <c:crosses val="autoZero"/>
        <c:auto val="1"/>
        <c:lblAlgn val="ctr"/>
        <c:lblOffset val="100"/>
        <c:noMultiLvlLbl val="0"/>
      </c:catAx>
      <c:valAx>
        <c:axId val="1315049967"/>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1313982543"/>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dirty="0"/>
              <a:t>WILL DO</a:t>
            </a:r>
            <a:r>
              <a:rPr lang="en-GB" baseline="0" dirty="0"/>
              <a:t> WITHOUT WORSHIP </a:t>
            </a:r>
            <a:endParaRPr lang="en-GB" dirty="0"/>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2.2301888548507048E-2"/>
          <c:y val="0.13239522040744556"/>
          <c:w val="0.95093584519328445"/>
          <c:h val="0.79443415692028618"/>
        </c:manualLayout>
      </c:layout>
      <c:barChart>
        <c:barDir val="col"/>
        <c:grouping val="clustered"/>
        <c:varyColors val="1"/>
        <c:ser>
          <c:idx val="0"/>
          <c:order val="0"/>
          <c:invertIfNegative val="0"/>
          <c:dPt>
            <c:idx val="0"/>
            <c:invertIfNegative val="0"/>
            <c:bubble3D val="0"/>
            <c:spPr>
              <a:solidFill>
                <a:schemeClr val="accent1">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1-5EC8-458D-9A48-82AE46BECAB0}"/>
              </c:ext>
            </c:extLst>
          </c:dPt>
          <c:dPt>
            <c:idx val="1"/>
            <c:invertIfNegative val="0"/>
            <c:bubble3D val="0"/>
            <c:spPr>
              <a:solidFill>
                <a:schemeClr val="accent2">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3-5EC8-458D-9A48-82AE46BECAB0}"/>
              </c:ext>
            </c:extLst>
          </c:dPt>
          <c:dPt>
            <c:idx val="2"/>
            <c:invertIfNegative val="0"/>
            <c:bubble3D val="0"/>
            <c:spPr>
              <a:solidFill>
                <a:schemeClr val="accent3">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5-5EC8-458D-9A48-82AE46BECAB0}"/>
              </c:ext>
            </c:extLst>
          </c:dPt>
          <c:dPt>
            <c:idx val="3"/>
            <c:invertIfNegative val="0"/>
            <c:bubble3D val="0"/>
            <c:spPr>
              <a:solidFill>
                <a:schemeClr val="accent4">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7-5EC8-458D-9A48-82AE46BECAB0}"/>
              </c:ext>
            </c:extLst>
          </c:dPt>
          <c:dPt>
            <c:idx val="4"/>
            <c:invertIfNegative val="0"/>
            <c:bubble3D val="0"/>
            <c:spPr>
              <a:solidFill>
                <a:schemeClr val="accent5">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9-5EC8-458D-9A48-82AE46BECAB0}"/>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(1).xlsx]Sheet1'!$A$1379:$A$1383</c:f>
              <c:strCache>
                <c:ptCount val="5"/>
                <c:pt idx="0">
                  <c:v>Y</c:v>
                </c:pt>
                <c:pt idx="1">
                  <c:v>A</c:v>
                </c:pt>
                <c:pt idx="2">
                  <c:v>M</c:v>
                </c:pt>
                <c:pt idx="3">
                  <c:v>S</c:v>
                </c:pt>
                <c:pt idx="4">
                  <c:v>R</c:v>
                </c:pt>
              </c:strCache>
            </c:strRef>
          </c:cat>
          <c:val>
            <c:numRef>
              <c:f>'[Charts and Graphs updated (1).xlsx]Sheet1'!$B$1379:$B$1383</c:f>
              <c:numCache>
                <c:formatCode>0%</c:formatCode>
                <c:ptCount val="5"/>
                <c:pt idx="0">
                  <c:v>0.32</c:v>
                </c:pt>
                <c:pt idx="1">
                  <c:v>0.15</c:v>
                </c:pt>
                <c:pt idx="2">
                  <c:v>0.18</c:v>
                </c:pt>
                <c:pt idx="3">
                  <c:v>0.09</c:v>
                </c:pt>
                <c:pt idx="4">
                  <c:v>0.04</c:v>
                </c:pt>
              </c:numCache>
            </c:numRef>
          </c:val>
          <c:extLst>
            <c:ext xmlns:c16="http://schemas.microsoft.com/office/drawing/2014/chart" uri="{C3380CC4-5D6E-409C-BE32-E72D297353CC}">
              <c16:uniqueId val="{0000000A-5EC8-458D-9A48-82AE46BECAB0}"/>
            </c:ext>
          </c:extLst>
        </c:ser>
        <c:dLbls>
          <c:dLblPos val="inEnd"/>
          <c:showLegendKey val="0"/>
          <c:showVal val="1"/>
          <c:showCatName val="0"/>
          <c:showSerName val="0"/>
          <c:showPercent val="0"/>
          <c:showBubbleSize val="0"/>
        </c:dLbls>
        <c:gapWidth val="65"/>
        <c:axId val="1232971023"/>
        <c:axId val="1244678991"/>
      </c:barChart>
      <c:catAx>
        <c:axId val="1232971023"/>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1244678991"/>
        <c:crosses val="autoZero"/>
        <c:auto val="1"/>
        <c:lblAlgn val="ctr"/>
        <c:lblOffset val="100"/>
        <c:noMultiLvlLbl val="0"/>
      </c:catAx>
      <c:valAx>
        <c:axId val="1244678991"/>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1232971023"/>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dirty="0"/>
              <a:t>WORSHIPPING </a:t>
            </a:r>
            <a:r>
              <a:rPr lang="en-GB" dirty="0" smtClean="0"/>
              <a:t>BEFORE</a:t>
            </a:r>
            <a:r>
              <a:rPr lang="en-GB" baseline="0" dirty="0" smtClean="0"/>
              <a:t> AND AFTER THE C</a:t>
            </a:r>
            <a:r>
              <a:rPr lang="en-GB" dirty="0" smtClean="0"/>
              <a:t>OVID PANDEMIC</a:t>
            </a:r>
            <a:endParaRPr lang="en-GB" dirty="0"/>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tx>
            <c:strRef>
              <c:f>'[Charts and Graphs updated (1).xlsx]Sheet1'!$B$1432</c:f>
              <c:strCache>
                <c:ptCount val="1"/>
                <c:pt idx="0">
                  <c:v>Pre-Covid</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(1).xlsx]Sheet1'!$A$1433:$A$1438</c:f>
              <c:strCache>
                <c:ptCount val="6"/>
                <c:pt idx="0">
                  <c:v>Attended regularly</c:v>
                </c:pt>
                <c:pt idx="1">
                  <c:v>Attended rarely or never</c:v>
                </c:pt>
                <c:pt idx="2">
                  <c:v>Will attend Church services</c:v>
                </c:pt>
                <c:pt idx="3">
                  <c:v>Will sometimes worship online</c:v>
                </c:pt>
                <c:pt idx="4">
                  <c:v>Worship online only</c:v>
                </c:pt>
                <c:pt idx="5">
                  <c:v>Will do without worshipping</c:v>
                </c:pt>
              </c:strCache>
            </c:strRef>
          </c:cat>
          <c:val>
            <c:numRef>
              <c:f>'[Charts and Graphs updated (1).xlsx]Sheet1'!$B$1433:$B$1438</c:f>
              <c:numCache>
                <c:formatCode>0%</c:formatCode>
                <c:ptCount val="6"/>
                <c:pt idx="0">
                  <c:v>0.71</c:v>
                </c:pt>
                <c:pt idx="1">
                  <c:v>0.28000000000000003</c:v>
                </c:pt>
              </c:numCache>
            </c:numRef>
          </c:val>
          <c:extLst>
            <c:ext xmlns:c16="http://schemas.microsoft.com/office/drawing/2014/chart" uri="{C3380CC4-5D6E-409C-BE32-E72D297353CC}">
              <c16:uniqueId val="{00000000-4E00-4BBB-91AF-A7DD96A67DCC}"/>
            </c:ext>
          </c:extLst>
        </c:ser>
        <c:ser>
          <c:idx val="1"/>
          <c:order val="1"/>
          <c:tx>
            <c:strRef>
              <c:f>'[Charts and Graphs updated (1).xlsx]Sheet1'!$C$1432</c:f>
              <c:strCache>
                <c:ptCount val="1"/>
                <c:pt idx="0">
                  <c:v>Post-Covid</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'[Charts and Graphs updated (1).xlsx]Sheet1'!$A$1433:$A$1438</c:f>
              <c:strCache>
                <c:ptCount val="6"/>
                <c:pt idx="0">
                  <c:v>Attended regularly</c:v>
                </c:pt>
                <c:pt idx="1">
                  <c:v>Attended rarely or never</c:v>
                </c:pt>
                <c:pt idx="2">
                  <c:v>Will attend Church services</c:v>
                </c:pt>
                <c:pt idx="3">
                  <c:v>Will sometimes worship online</c:v>
                </c:pt>
                <c:pt idx="4">
                  <c:v>Worship online only</c:v>
                </c:pt>
                <c:pt idx="5">
                  <c:v>Will do without worshipping</c:v>
                </c:pt>
              </c:strCache>
            </c:strRef>
          </c:cat>
          <c:val>
            <c:numRef>
              <c:f>'[Charts and Graphs updated (1).xlsx]Sheet1'!$C$1433:$C$1438</c:f>
              <c:numCache>
                <c:formatCode>General</c:formatCode>
                <c:ptCount val="6"/>
                <c:pt idx="2" formatCode="0%">
                  <c:v>0.44</c:v>
                </c:pt>
                <c:pt idx="3" formatCode="0%">
                  <c:v>0.28000000000000003</c:v>
                </c:pt>
                <c:pt idx="4" formatCode="0%">
                  <c:v>0.09</c:v>
                </c:pt>
                <c:pt idx="5" formatCode="0%">
                  <c:v>0.19</c:v>
                </c:pt>
              </c:numCache>
            </c:numRef>
          </c:val>
          <c:extLst>
            <c:ext xmlns:c16="http://schemas.microsoft.com/office/drawing/2014/chart" uri="{C3380CC4-5D6E-409C-BE32-E72D297353CC}">
              <c16:uniqueId val="{00000001-4E00-4BBB-91AF-A7DD96A67DCC}"/>
            </c:ext>
          </c:extLst>
        </c:ser>
        <c:dLbls>
          <c:dLblPos val="inEnd"/>
          <c:showLegendKey val="0"/>
          <c:showVal val="1"/>
          <c:showCatName val="0"/>
          <c:showSerName val="0"/>
          <c:showPercent val="0"/>
          <c:showBubbleSize val="0"/>
        </c:dLbls>
        <c:gapWidth val="65"/>
        <c:axId val="1290524687"/>
        <c:axId val="1289848399"/>
      </c:barChart>
      <c:catAx>
        <c:axId val="1290524687"/>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1289848399"/>
        <c:crosses val="autoZero"/>
        <c:auto val="1"/>
        <c:lblAlgn val="ctr"/>
        <c:lblOffset val="100"/>
        <c:noMultiLvlLbl val="0"/>
      </c:catAx>
      <c:valAx>
        <c:axId val="1289848399"/>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1290524687"/>
        <c:crosses val="autoZero"/>
        <c:crossBetween val="between"/>
      </c:valAx>
      <c:spPr>
        <a:noFill/>
        <a:ln>
          <a:noFill/>
        </a:ln>
        <a:effectLst/>
      </c:spPr>
    </c:plotArea>
    <c:legend>
      <c:legendPos val="b"/>
      <c:layou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0.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1.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2.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3.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4.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5.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16.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7.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330" kern="1200"/>
  </cs:chartArea>
  <cs:dataLabel>
    <cs:lnRef idx="0"/>
    <cs:fillRef idx="0"/>
    <cs:effectRef idx="0"/>
    <cs:fontRef idx="minor">
      <a:schemeClr val="lt1"/>
    </cs:fontRef>
    <cs:spPr/>
    <cs:defRPr sz="133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33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18.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9.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0.xml><?xml version="1.0" encoding="utf-8"?>
<cs:chartStyle xmlns:cs="http://schemas.microsoft.com/office/drawing/2012/chartStyle" xmlns:a="http://schemas.openxmlformats.org/drawingml/2006/main" id="300">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1.xml><?xml version="1.0" encoding="utf-8"?>
<cs:chartStyle xmlns:cs="http://schemas.microsoft.com/office/drawing/2012/chartStyle" xmlns:a="http://schemas.openxmlformats.org/drawingml/2006/main" id="300">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2.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3.xml><?xml version="1.0" encoding="utf-8"?>
<cs:chartStyle xmlns:cs="http://schemas.microsoft.com/office/drawing/2012/chartStyle" xmlns:a="http://schemas.openxmlformats.org/drawingml/2006/main" id="300">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4.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5.xml><?xml version="1.0" encoding="utf-8"?>
<cs:chartStyle xmlns:cs="http://schemas.microsoft.com/office/drawing/2012/chartStyle" xmlns:a="http://schemas.openxmlformats.org/drawingml/2006/main" id="300">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6.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7.xml><?xml version="1.0" encoding="utf-8"?>
<cs:chartStyle xmlns:cs="http://schemas.microsoft.com/office/drawing/2012/chartStyle" xmlns:a="http://schemas.openxmlformats.org/drawingml/2006/main" id="300">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8.xml><?xml version="1.0" encoding="utf-8"?>
<cs:chartStyle xmlns:cs="http://schemas.microsoft.com/office/drawing/2012/chartStyle" xmlns:a="http://schemas.openxmlformats.org/drawingml/2006/main" id="300">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9.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0.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1.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2.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3.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4.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5.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6.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7.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0.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1.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2.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3.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4.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5.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6.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7.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8.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9.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50.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51.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52.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drawings/drawing1.xml><?xml version="1.0" encoding="utf-8"?>
<c:userShapes xmlns:c="http://schemas.openxmlformats.org/drawingml/2006/chart">
  <cdr:relSizeAnchor xmlns:cdr="http://schemas.openxmlformats.org/drawingml/2006/chartDrawing">
    <cdr:from>
      <cdr:x>0.65</cdr:x>
      <cdr:y>0.9234</cdr:y>
    </cdr:from>
    <cdr:to>
      <cdr:x>0.93333</cdr:x>
      <cdr:y>0.9843</cdr:y>
    </cdr:to>
    <cdr:sp macro="" textlink="">
      <cdr:nvSpPr>
        <cdr:cNvPr id="2" name="TextBox 1">
          <a:extLst xmlns:a="http://schemas.openxmlformats.org/drawingml/2006/main">
            <a:ext uri="{FF2B5EF4-FFF2-40B4-BE49-F238E27FC236}">
              <a16:creationId xmlns:a16="http://schemas.microsoft.com/office/drawing/2014/main" id="{6CA901E7-4B35-6E43-8BF2-C82D0595EFBD}"/>
            </a:ext>
          </a:extLst>
        </cdr:cNvPr>
        <cdr:cNvSpPr txBox="1"/>
      </cdr:nvSpPr>
      <cdr:spPr>
        <a:xfrm xmlns:a="http://schemas.openxmlformats.org/drawingml/2006/main">
          <a:off x="6537960" y="3714581"/>
          <a:ext cx="2849846" cy="24498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GB" sz="1100" dirty="0" smtClean="0"/>
            <a:t>             24</a:t>
          </a:r>
          <a:r>
            <a:rPr lang="en-GB" sz="1100" dirty="0"/>
            <a:t>%</a:t>
          </a:r>
          <a:r>
            <a:rPr lang="en-GB" sz="1100" baseline="0" dirty="0"/>
            <a:t> from Y Group</a:t>
          </a:r>
          <a:endParaRPr lang="en-GB" sz="1100" dirty="0"/>
        </a:p>
      </cdr:txBody>
    </cdr:sp>
  </cdr:relSizeAnchor>
  <cdr:relSizeAnchor xmlns:cdr="http://schemas.openxmlformats.org/drawingml/2006/chartDrawing">
    <cdr:from>
      <cdr:x>0.28167</cdr:x>
      <cdr:y>0.21641</cdr:y>
    </cdr:from>
    <cdr:to>
      <cdr:x>0.32888</cdr:x>
      <cdr:y>0.30821</cdr:y>
    </cdr:to>
    <cdr:sp macro="" textlink="">
      <cdr:nvSpPr>
        <cdr:cNvPr id="3" name="TextBox 2"/>
        <cdr:cNvSpPr txBox="1"/>
      </cdr:nvSpPr>
      <cdr:spPr>
        <a:xfrm xmlns:a="http://schemas.openxmlformats.org/drawingml/2006/main">
          <a:off x="2833198" y="870558"/>
          <a:ext cx="474785" cy="36927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GB" sz="1100" b="1" dirty="0" smtClean="0">
              <a:solidFill>
                <a:schemeClr val="bg1"/>
              </a:solidFill>
            </a:rPr>
            <a:t>71%</a:t>
          </a:r>
          <a:endParaRPr lang="en-GB" sz="1100" b="1" dirty="0">
            <a:solidFill>
              <a:schemeClr val="bg1"/>
            </a:solidFill>
          </a:endParaRPr>
        </a:p>
      </cdr:txBody>
    </cdr:sp>
  </cdr:relSizeAnchor>
  <cdr:relSizeAnchor xmlns:cdr="http://schemas.openxmlformats.org/drawingml/2006/chartDrawing">
    <cdr:from>
      <cdr:x>0.71786</cdr:x>
      <cdr:y>0.62294</cdr:y>
    </cdr:from>
    <cdr:to>
      <cdr:x>0.80877</cdr:x>
      <cdr:y>0.85025</cdr:y>
    </cdr:to>
    <cdr:sp macro="" textlink="">
      <cdr:nvSpPr>
        <cdr:cNvPr id="4" name="TextBox 3"/>
        <cdr:cNvSpPr txBox="1"/>
      </cdr:nvSpPr>
      <cdr:spPr>
        <a:xfrm xmlns:a="http://schemas.openxmlformats.org/drawingml/2006/main">
          <a:off x="7220560" y="2505930"/>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GB" sz="1100" b="1" dirty="0" smtClean="0">
              <a:solidFill>
                <a:schemeClr val="bg1"/>
              </a:solidFill>
            </a:rPr>
            <a:t>28%</a:t>
          </a:r>
          <a:endParaRPr lang="en-GB" sz="1100" b="1" dirty="0">
            <a:solidFill>
              <a:schemeClr val="bg1"/>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0.57199</cdr:x>
      <cdr:y>0.79972</cdr:y>
    </cdr:from>
    <cdr:to>
      <cdr:x>0.84418</cdr:x>
      <cdr:y>1</cdr:y>
    </cdr:to>
    <cdr:sp macro="" textlink="">
      <cdr:nvSpPr>
        <cdr:cNvPr id="3" name="TextBox 2"/>
        <cdr:cNvSpPr txBox="1"/>
      </cdr:nvSpPr>
      <cdr:spPr>
        <a:xfrm xmlns:a="http://schemas.openxmlformats.org/drawingml/2006/main">
          <a:off x="1921565" y="4143237"/>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GB" sz="1100"/>
        </a:p>
      </cdr:txBody>
    </cdr:sp>
  </cdr:relSizeAnchor>
</c:userShapes>
</file>

<file path=ppt/drawings/drawing3.xml><?xml version="1.0" encoding="utf-8"?>
<c:userShapes xmlns:c="http://schemas.openxmlformats.org/drawingml/2006/chart">
  <cdr:relSizeAnchor xmlns:cdr="http://schemas.openxmlformats.org/drawingml/2006/chartDrawing">
    <cdr:from>
      <cdr:x>0.20133</cdr:x>
      <cdr:y>0.78062</cdr:y>
    </cdr:from>
    <cdr:to>
      <cdr:x>0.32462</cdr:x>
      <cdr:y>1</cdr:y>
    </cdr:to>
    <cdr:sp macro="" textlink="">
      <cdr:nvSpPr>
        <cdr:cNvPr id="2" name="TextBox 1"/>
        <cdr:cNvSpPr txBox="1"/>
      </cdr:nvSpPr>
      <cdr:spPr>
        <a:xfrm xmlns:a="http://schemas.openxmlformats.org/drawingml/2006/main">
          <a:off x="1493078" y="3891446"/>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GB" sz="1100"/>
        </a:p>
      </cdr:txBody>
    </cdr:sp>
  </cdr:relSizeAnchor>
</c:userShapes>
</file>

<file path=ppt/drawings/drawing4.xml><?xml version="1.0" encoding="utf-8"?>
<c:userShapes xmlns:c="http://schemas.openxmlformats.org/drawingml/2006/chart">
  <cdr:relSizeAnchor xmlns:cdr="http://schemas.openxmlformats.org/drawingml/2006/chartDrawing">
    <cdr:from>
      <cdr:x>0.39958</cdr:x>
      <cdr:y>0.91535</cdr:y>
    </cdr:from>
    <cdr:to>
      <cdr:x>0.60042</cdr:x>
      <cdr:y>1</cdr:y>
    </cdr:to>
    <cdr:sp macro="" textlink="">
      <cdr:nvSpPr>
        <cdr:cNvPr id="3" name="TextBox 2"/>
        <cdr:cNvSpPr txBox="1"/>
      </cdr:nvSpPr>
      <cdr:spPr>
        <a:xfrm xmlns:a="http://schemas.openxmlformats.org/drawingml/2006/main">
          <a:off x="1819137" y="3682219"/>
          <a:ext cx="914400" cy="34050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GB" sz="1100" dirty="0" smtClean="0"/>
            <a:t>Cumulative</a:t>
          </a:r>
          <a:endParaRPr lang="en-GB" sz="1100" dirty="0"/>
        </a:p>
      </cdr:txBody>
    </cdr:sp>
  </cdr:relSizeAnchor>
</c:userShapes>
</file>

<file path=ppt/drawings/drawing5.xml><?xml version="1.0" encoding="utf-8"?>
<c:userShapes xmlns:c="http://schemas.openxmlformats.org/drawingml/2006/chart">
  <cdr:relSizeAnchor xmlns:cdr="http://schemas.openxmlformats.org/drawingml/2006/chartDrawing">
    <cdr:from>
      <cdr:x>0.16797</cdr:x>
      <cdr:y>0.77269</cdr:y>
    </cdr:from>
    <cdr:to>
      <cdr:x>0.37305</cdr:x>
      <cdr:y>1</cdr:y>
    </cdr:to>
    <cdr:sp macro="" textlink="">
      <cdr:nvSpPr>
        <cdr:cNvPr id="2" name="TextBox 1"/>
        <cdr:cNvSpPr txBox="1"/>
      </cdr:nvSpPr>
      <cdr:spPr>
        <a:xfrm xmlns:a="http://schemas.openxmlformats.org/drawingml/2006/main">
          <a:off x="748937" y="3866560"/>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GB" sz="11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C26983-8855-4C59-B9A6-75DFF3A6BBE3}" type="datetimeFigureOut">
              <a:rPr lang="en-GB" smtClean="0"/>
              <a:t>09/06/2021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1A9A0B-8A5C-4DC5-803C-591F153DE419}" type="slidenum">
              <a:rPr lang="en-GB" smtClean="0"/>
              <a:t>‹#›</a:t>
            </a:fld>
            <a:endParaRPr lang="en-GB"/>
          </a:p>
        </p:txBody>
      </p:sp>
    </p:spTree>
    <p:extLst>
      <p:ext uri="{BB962C8B-B14F-4D97-AF65-F5344CB8AC3E}">
        <p14:creationId xmlns:p14="http://schemas.microsoft.com/office/powerpoint/2010/main" val="42724811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79BE91C-FE52-4DCD-A1B6-60292E405DCD}" type="datetime1">
              <a:rPr lang="en-GB" smtClean="0"/>
              <a:t>09/06/2021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789776-8292-44D9-AE92-4406865DF0FB}" type="slidenum">
              <a:rPr lang="en-GB" smtClean="0"/>
              <a:t>‹#›</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2776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86B31F6-8A10-4C50-B70F-4DA06BAE7765}" type="datetime1">
              <a:rPr lang="en-GB" smtClean="0"/>
              <a:t>09/06/2021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789776-8292-44D9-AE92-4406865DF0FB}" type="slidenum">
              <a:rPr lang="en-GB" smtClean="0"/>
              <a:t>‹#›</a:t>
            </a:fld>
            <a:endParaRPr lang="en-GB"/>
          </a:p>
        </p:txBody>
      </p:sp>
    </p:spTree>
    <p:extLst>
      <p:ext uri="{BB962C8B-B14F-4D97-AF65-F5344CB8AC3E}">
        <p14:creationId xmlns:p14="http://schemas.microsoft.com/office/powerpoint/2010/main" val="4183464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FF528C9-1920-4000-A868-885B324F1FCD}" type="datetime1">
              <a:rPr lang="en-GB" smtClean="0"/>
              <a:t>09/06/2021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789776-8292-44D9-AE92-4406865DF0FB}" type="slidenum">
              <a:rPr lang="en-GB" smtClean="0"/>
              <a:t>‹#›</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5065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BBEBB08-0E23-4045-BC9E-9AE7CC1386F8}" type="datetime1">
              <a:rPr lang="en-GB" smtClean="0"/>
              <a:t>09/06/2021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A789776-8292-44D9-AE92-4406865DF0FB}" type="slidenum">
              <a:rPr lang="en-GB" smtClean="0"/>
              <a:t>‹#›</a:t>
            </a:fld>
            <a:endParaRPr lang="en-GB"/>
          </a:p>
        </p:txBody>
      </p:sp>
    </p:spTree>
    <p:extLst>
      <p:ext uri="{BB962C8B-B14F-4D97-AF65-F5344CB8AC3E}">
        <p14:creationId xmlns:p14="http://schemas.microsoft.com/office/powerpoint/2010/main" val="379229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150F1F9-F9AA-4ADD-A668-D1438380B4F2}" type="datetime1">
              <a:rPr lang="en-GB" smtClean="0"/>
              <a:t>09/06/2021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A789776-8292-44D9-AE92-4406865DF0FB}" type="slidenum">
              <a:rPr lang="en-GB" smtClean="0"/>
              <a:t>‹#›</a:t>
            </a:fld>
            <a:endParaRPr lang="en-GB"/>
          </a:p>
        </p:txBody>
      </p:sp>
    </p:spTree>
    <p:extLst>
      <p:ext uri="{BB962C8B-B14F-4D97-AF65-F5344CB8AC3E}">
        <p14:creationId xmlns:p14="http://schemas.microsoft.com/office/powerpoint/2010/main" val="491866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3A3C321-B991-46FA-88FB-8749371498C9}" type="datetime1">
              <a:rPr lang="en-GB" smtClean="0"/>
              <a:t>09/06/2021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A789776-8292-44D9-AE92-4406865DF0FB}" type="slidenum">
              <a:rPr lang="en-GB" smtClean="0"/>
              <a:t>‹#›</a:t>
            </a:fld>
            <a:endParaRPr lang="en-GB"/>
          </a:p>
        </p:txBody>
      </p:sp>
    </p:spTree>
    <p:extLst>
      <p:ext uri="{BB962C8B-B14F-4D97-AF65-F5344CB8AC3E}">
        <p14:creationId xmlns:p14="http://schemas.microsoft.com/office/powerpoint/2010/main" val="1884479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5A83D92-D690-4A62-A71C-7B3CC1A0135E}" type="datetime1">
              <a:rPr lang="en-GB" smtClean="0"/>
              <a:t>09/06/2021</a:t>
            </a:fld>
            <a:endParaRPr lang="en-GB"/>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GB"/>
          </a:p>
        </p:txBody>
      </p:sp>
      <p:sp>
        <p:nvSpPr>
          <p:cNvPr id="9" name="Slide Number Placeholder 8"/>
          <p:cNvSpPr>
            <a:spLocks noGrp="1"/>
          </p:cNvSpPr>
          <p:nvPr>
            <p:ph type="sldNum" sz="quarter" idx="12"/>
          </p:nvPr>
        </p:nvSpPr>
        <p:spPr/>
        <p:txBody>
          <a:bodyPr/>
          <a:lstStyle/>
          <a:p>
            <a:fld id="{6A789776-8292-44D9-AE92-4406865DF0FB}" type="slidenum">
              <a:rPr lang="en-GB" smtClean="0"/>
              <a:t>‹#›</a:t>
            </a:fld>
            <a:endParaRPr lang="en-GB"/>
          </a:p>
        </p:txBody>
      </p:sp>
    </p:spTree>
    <p:extLst>
      <p:ext uri="{BB962C8B-B14F-4D97-AF65-F5344CB8AC3E}">
        <p14:creationId xmlns:p14="http://schemas.microsoft.com/office/powerpoint/2010/main" val="2992171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B497CC2-F736-4B36-8416-EBFE6A9C5E37}" type="datetime1">
              <a:rPr lang="en-GB" smtClean="0"/>
              <a:t>09/06/2021</a:t>
            </a:fld>
            <a:endParaRPr lang="en-GB"/>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GB"/>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A789776-8292-44D9-AE92-4406865DF0FB}" type="slidenum">
              <a:rPr lang="en-GB" smtClean="0"/>
              <a:t>‹#›</a:t>
            </a:fld>
            <a:endParaRPr lang="en-GB"/>
          </a:p>
        </p:txBody>
      </p:sp>
    </p:spTree>
    <p:extLst>
      <p:ext uri="{BB962C8B-B14F-4D97-AF65-F5344CB8AC3E}">
        <p14:creationId xmlns:p14="http://schemas.microsoft.com/office/powerpoint/2010/main" val="2580776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39F515A0-6368-48BD-A16B-03EB20F37583}" type="datetime1">
              <a:rPr lang="en-GB" smtClean="0"/>
              <a:t>09/06/2021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A789776-8292-44D9-AE92-4406865DF0FB}" type="slidenum">
              <a:rPr lang="en-GB" smtClean="0"/>
              <a:t>‹#›</a:t>
            </a:fld>
            <a:endParaRPr lang="en-GB"/>
          </a:p>
        </p:txBody>
      </p:sp>
    </p:spTree>
    <p:extLst>
      <p:ext uri="{BB962C8B-B14F-4D97-AF65-F5344CB8AC3E}">
        <p14:creationId xmlns:p14="http://schemas.microsoft.com/office/powerpoint/2010/main" val="20566363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71F1A44-1449-4F75-A7F2-5283FC800AE5}" type="datetime1">
              <a:rPr lang="en-GB" smtClean="0"/>
              <a:t>09/06/2021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789776-8292-44D9-AE92-4406865DF0FB}" type="slidenum">
              <a:rPr lang="en-GB" smtClean="0"/>
              <a:t>‹#›</a:t>
            </a:fld>
            <a:endParaRPr lang="en-GB"/>
          </a:p>
        </p:txBody>
      </p:sp>
    </p:spTree>
    <p:extLst>
      <p:ext uri="{BB962C8B-B14F-4D97-AF65-F5344CB8AC3E}">
        <p14:creationId xmlns:p14="http://schemas.microsoft.com/office/powerpoint/2010/main" val="3497250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F088BA7-64FD-48B7-8ABC-DFEAE5F88BEC}" type="datetime1">
              <a:rPr lang="en-GB" smtClean="0"/>
              <a:t>09/06/2021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789776-8292-44D9-AE92-4406865DF0FB}" type="slidenum">
              <a:rPr lang="en-GB" smtClean="0"/>
              <a:t>‹#›</a:t>
            </a:fld>
            <a:endParaRPr lang="en-GB"/>
          </a:p>
        </p:txBody>
      </p:sp>
    </p:spTree>
    <p:extLst>
      <p:ext uri="{BB962C8B-B14F-4D97-AF65-F5344CB8AC3E}">
        <p14:creationId xmlns:p14="http://schemas.microsoft.com/office/powerpoint/2010/main" val="1246754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A08BA07-28B0-4D56-BB45-676D58FB85BF}" type="datetime1">
              <a:rPr lang="en-GB" smtClean="0"/>
              <a:t>09/06/2021</a:t>
            </a:fld>
            <a:endParaRPr lang="en-GB"/>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GB"/>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A789776-8292-44D9-AE92-4406865DF0FB}" type="slidenum">
              <a:rPr lang="en-GB" smtClean="0"/>
              <a:t>‹#›</a:t>
            </a:fld>
            <a:endParaRPr lang="en-GB"/>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558404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chart" Target="../charts/chart2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chart" Target="../charts/chart3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chart" Target="../charts/chart3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chart" Target="../charts/chart3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3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chart" Target="../charts/chart40.xml"/><Relationship Id="rId2" Type="http://schemas.openxmlformats.org/officeDocument/2006/relationships/chart" Target="../charts/chart3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chart" Target="../charts/chart42.xml"/><Relationship Id="rId2" Type="http://schemas.openxmlformats.org/officeDocument/2006/relationships/chart" Target="../charts/chart4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chart" Target="../charts/chart44.xml"/><Relationship Id="rId2" Type="http://schemas.openxmlformats.org/officeDocument/2006/relationships/chart" Target="../charts/chart4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chart" Target="../charts/chart4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chart" Target="../charts/chart47.xml"/><Relationship Id="rId2" Type="http://schemas.openxmlformats.org/officeDocument/2006/relationships/chart" Target="../charts/chart4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chart" Target="../charts/chart49.xml"/><Relationship Id="rId2" Type="http://schemas.openxmlformats.org/officeDocument/2006/relationships/chart" Target="../charts/chart4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chart" Target="../charts/chart51.xml"/><Relationship Id="rId2" Type="http://schemas.openxmlformats.org/officeDocument/2006/relationships/chart" Target="../charts/chart5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5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65395" y="108259"/>
            <a:ext cx="10058400" cy="3171210"/>
          </a:xfrm>
        </p:spPr>
        <p:txBody>
          <a:bodyPr>
            <a:normAutofit/>
          </a:bodyPr>
          <a:lstStyle/>
          <a:p>
            <a:r>
              <a:rPr lang="en-GB" sz="5400" dirty="0" smtClean="0">
                <a:solidFill>
                  <a:srgbClr val="0070C0"/>
                </a:solidFill>
                <a:effectLst>
                  <a:outerShdw blurRad="38100" dist="38100" dir="2700000" algn="tl">
                    <a:srgbClr val="000000">
                      <a:alpha val="43137"/>
                    </a:srgbClr>
                  </a:outerShdw>
                </a:effectLst>
              </a:rPr>
              <a:t/>
            </a:r>
            <a:br>
              <a:rPr lang="en-GB" sz="5400" dirty="0" smtClean="0">
                <a:solidFill>
                  <a:srgbClr val="0070C0"/>
                </a:solidFill>
                <a:effectLst>
                  <a:outerShdw blurRad="38100" dist="38100" dir="2700000" algn="tl">
                    <a:srgbClr val="000000">
                      <a:alpha val="43137"/>
                    </a:srgbClr>
                  </a:outerShdw>
                </a:effectLst>
              </a:rPr>
            </a:br>
            <a:r>
              <a:rPr lang="en-GB" sz="5400" dirty="0" smtClean="0">
                <a:solidFill>
                  <a:srgbClr val="0070C0"/>
                </a:solidFill>
                <a:effectLst>
                  <a:outerShdw blurRad="38100" dist="38100" dir="2700000" algn="tl">
                    <a:srgbClr val="000000">
                      <a:alpha val="43137"/>
                    </a:srgbClr>
                  </a:outerShdw>
                </a:effectLst>
              </a:rPr>
              <a:t>Religion &amp; Spirituality during the Covid-19 Lockdown</a:t>
            </a:r>
            <a:endParaRPr lang="en-GB" sz="5400" dirty="0">
              <a:solidFill>
                <a:srgbClr val="0070C0"/>
              </a:solidFill>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1100051" y="3613638"/>
            <a:ext cx="10058400" cy="1984982"/>
          </a:xfrm>
        </p:spPr>
        <p:txBody>
          <a:bodyPr>
            <a:normAutofit/>
          </a:bodyPr>
          <a:lstStyle/>
          <a:p>
            <a:r>
              <a:rPr lang="en-GB" sz="1800" b="1" dirty="0" smtClean="0"/>
              <a:t>AN online survey 2020-2021</a:t>
            </a:r>
          </a:p>
          <a:p>
            <a:endParaRPr lang="en-GB" sz="1800" b="1" dirty="0"/>
          </a:p>
        </p:txBody>
      </p:sp>
      <p:sp>
        <p:nvSpPr>
          <p:cNvPr id="4" name="Slide Number Placeholder 3"/>
          <p:cNvSpPr>
            <a:spLocks noGrp="1"/>
          </p:cNvSpPr>
          <p:nvPr>
            <p:ph type="sldNum" sz="quarter" idx="12"/>
          </p:nvPr>
        </p:nvSpPr>
        <p:spPr/>
        <p:txBody>
          <a:bodyPr/>
          <a:lstStyle/>
          <a:p>
            <a:fld id="{6A789776-8292-44D9-AE92-4406865DF0FB}" type="slidenum">
              <a:rPr lang="en-GB" smtClean="0"/>
              <a:t>1</a:t>
            </a:fld>
            <a:endParaRPr lang="en-GB"/>
          </a:p>
        </p:txBody>
      </p:sp>
      <p:graphicFrame>
        <p:nvGraphicFramePr>
          <p:cNvPr id="9" name="Table 8"/>
          <p:cNvGraphicFramePr>
            <a:graphicFrameLocks noGrp="1"/>
          </p:cNvGraphicFramePr>
          <p:nvPr>
            <p:extLst>
              <p:ext uri="{D42A27DB-BD31-4B8C-83A1-F6EECF244321}">
                <p14:modId xmlns:p14="http://schemas.microsoft.com/office/powerpoint/2010/main" val="4158843490"/>
              </p:ext>
            </p:extLst>
          </p:nvPr>
        </p:nvGraphicFramePr>
        <p:xfrm>
          <a:off x="1732086" y="4665223"/>
          <a:ext cx="8941776" cy="822960"/>
        </p:xfrm>
        <a:graphic>
          <a:graphicData uri="http://schemas.openxmlformats.org/drawingml/2006/table">
            <a:tbl>
              <a:tblPr/>
              <a:tblGrid>
                <a:gridCol w="5627746">
                  <a:extLst>
                    <a:ext uri="{9D8B030D-6E8A-4147-A177-3AD203B41FA5}">
                      <a16:colId xmlns:a16="http://schemas.microsoft.com/office/drawing/2014/main" val="1169828229"/>
                    </a:ext>
                  </a:extLst>
                </a:gridCol>
                <a:gridCol w="3314030">
                  <a:extLst>
                    <a:ext uri="{9D8B030D-6E8A-4147-A177-3AD203B41FA5}">
                      <a16:colId xmlns:a16="http://schemas.microsoft.com/office/drawing/2014/main" val="1710942516"/>
                    </a:ext>
                  </a:extLst>
                </a:gridCol>
              </a:tblGrid>
              <a:tr h="0">
                <a:tc>
                  <a:txBody>
                    <a:bodyPr/>
                    <a:lstStyle/>
                    <a:p>
                      <a:pPr fontAlgn="base"/>
                      <a:endParaRPr lang="en-GB" sz="1100" dirty="0">
                        <a:solidFill>
                          <a:srgbClr val="1155CC"/>
                        </a:solidFill>
                        <a:effectLst/>
                        <a:latin typeface="inherit"/>
                      </a:endParaRPr>
                    </a:p>
                  </a:txBody>
                  <a:tcPr marR="236852">
                    <a:lnL>
                      <a:noFill/>
                    </a:lnL>
                    <a:lnR>
                      <a:noFill/>
                    </a:lnR>
                    <a:lnT>
                      <a:noFill/>
                    </a:lnT>
                    <a:lnB>
                      <a:noFill/>
                    </a:lnB>
                    <a:solidFill>
                      <a:srgbClr val="FFFFFF"/>
                    </a:solidFill>
                  </a:tcPr>
                </a:tc>
                <a:tc>
                  <a:txBody>
                    <a:bodyPr/>
                    <a:lstStyle/>
                    <a:p>
                      <a:pPr algn="l" fontAlgn="base"/>
                      <a:r>
                        <a:rPr lang="en-GB" sz="1600" b="1" dirty="0" smtClean="0">
                          <a:solidFill>
                            <a:schemeClr val="bg1">
                              <a:lumMod val="50000"/>
                            </a:schemeClr>
                          </a:solidFill>
                          <a:effectLst/>
                          <a:latin typeface="+mj-lt"/>
                        </a:rPr>
                        <a:t>Faculty </a:t>
                      </a:r>
                      <a:r>
                        <a:rPr lang="en-GB" sz="1600" b="1" dirty="0">
                          <a:solidFill>
                            <a:schemeClr val="bg1">
                              <a:lumMod val="50000"/>
                            </a:schemeClr>
                          </a:solidFill>
                          <a:effectLst/>
                          <a:latin typeface="+mj-lt"/>
                        </a:rPr>
                        <a:t>of Theology</a:t>
                      </a:r>
                    </a:p>
                    <a:p>
                      <a:pPr algn="l" fontAlgn="base"/>
                      <a:r>
                        <a:rPr lang="en-GB" sz="1600" b="0" dirty="0">
                          <a:solidFill>
                            <a:schemeClr val="bg1">
                              <a:lumMod val="50000"/>
                            </a:schemeClr>
                          </a:solidFill>
                          <a:effectLst/>
                          <a:latin typeface="+mj-lt"/>
                        </a:rPr>
                        <a:t>Department of Pastoral Theology, Liturgy and Canon Law</a:t>
                      </a:r>
                    </a:p>
                  </a:txBody>
                  <a:tcPr anchor="ctr">
                    <a:lnL>
                      <a:noFill/>
                    </a:lnL>
                    <a:lnR>
                      <a:noFill/>
                    </a:lnR>
                    <a:lnT>
                      <a:noFill/>
                    </a:lnT>
                    <a:lnB>
                      <a:noFill/>
                    </a:lnB>
                    <a:solidFill>
                      <a:srgbClr val="FFFFFF"/>
                    </a:solidFill>
                  </a:tcPr>
                </a:tc>
                <a:extLst>
                  <a:ext uri="{0D108BD9-81ED-4DB2-BD59-A6C34878D82A}">
                    <a16:rowId xmlns:a16="http://schemas.microsoft.com/office/drawing/2014/main" val="3835793668"/>
                  </a:ext>
                </a:extLst>
              </a:tr>
            </a:tbl>
          </a:graphicData>
        </a:graphic>
      </p:graphicFrame>
      <p:pic>
        <p:nvPicPr>
          <p:cNvPr id="10" name="Picture 2" descr="https://ci4.googleusercontent.com/proxy/TCiNGW_giYFg-bVX4N2oIrvXhmb534NL0zGMB9VJW-6IyMmGf6FgRAxdlhZgs6qgghSUpqon_IwZHHNJ2dsLiueOXuCEkYAl5UM2NmPxiyOlf_fW=s0-d-e1-ft#https://www.um.edu.mt/__data/assets/image/0006/437856/ummalt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1919" y="4665223"/>
            <a:ext cx="1504950" cy="495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70789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0"/>
            <a:ext cx="10058400" cy="1450757"/>
          </a:xfrm>
        </p:spPr>
        <p:txBody>
          <a:bodyPr>
            <a:normAutofit/>
          </a:bodyPr>
          <a:lstStyle/>
          <a:p>
            <a:r>
              <a:rPr lang="en-GB" sz="4400" dirty="0" smtClean="0"/>
              <a:t>The Covid-19 Pandemic has upset our lives</a:t>
            </a:r>
            <a:endParaRPr lang="en-GB" sz="4400"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GB" sz="2800" dirty="0" smtClean="0"/>
              <a:t>Present pandemic has caused much heartache and hardship</a:t>
            </a:r>
          </a:p>
          <a:p>
            <a:pPr>
              <a:buFont typeface="Wingdings" panose="05000000000000000000" pitchFamily="2" charset="2"/>
              <a:buChar char="§"/>
            </a:pPr>
            <a:r>
              <a:rPr lang="en-GB" sz="2800" dirty="0" smtClean="0"/>
              <a:t>By now we all have family members or friends who have contracted the virus</a:t>
            </a:r>
          </a:p>
          <a:p>
            <a:pPr>
              <a:buFont typeface="Wingdings" panose="05000000000000000000" pitchFamily="2" charset="2"/>
              <a:buChar char="§"/>
            </a:pPr>
            <a:r>
              <a:rPr lang="en-GB" sz="2800" dirty="0" smtClean="0"/>
              <a:t>Worse yet, we might have family members or friends who have succumbed to it</a:t>
            </a:r>
          </a:p>
          <a:p>
            <a:pPr>
              <a:buFont typeface="Wingdings" panose="05000000000000000000" pitchFamily="2" charset="2"/>
              <a:buChar char="§"/>
            </a:pPr>
            <a:r>
              <a:rPr lang="en-GB" sz="2800" dirty="0" smtClean="0"/>
              <a:t>Those of us who have not taken sick find that the virus has thrown our lives out of kilter</a:t>
            </a:r>
          </a:p>
        </p:txBody>
      </p:sp>
      <p:sp>
        <p:nvSpPr>
          <p:cNvPr id="4" name="Slide Number Placeholder 3"/>
          <p:cNvSpPr>
            <a:spLocks noGrp="1"/>
          </p:cNvSpPr>
          <p:nvPr>
            <p:ph type="sldNum" sz="quarter" idx="12"/>
          </p:nvPr>
        </p:nvSpPr>
        <p:spPr/>
        <p:txBody>
          <a:bodyPr/>
          <a:lstStyle/>
          <a:p>
            <a:fld id="{6A789776-8292-44D9-AE92-4406865DF0FB}" type="slidenum">
              <a:rPr lang="en-GB" smtClean="0"/>
              <a:t>2</a:t>
            </a:fld>
            <a:endParaRPr lang="en-GB"/>
          </a:p>
        </p:txBody>
      </p:sp>
    </p:spTree>
    <p:extLst>
      <p:ext uri="{BB962C8B-B14F-4D97-AF65-F5344CB8AC3E}">
        <p14:creationId xmlns:p14="http://schemas.microsoft.com/office/powerpoint/2010/main" val="10654377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1049828"/>
          </a:xfrm>
        </p:spPr>
        <p:txBody>
          <a:bodyPr>
            <a:normAutofit/>
          </a:bodyPr>
          <a:lstStyle/>
          <a:p>
            <a:r>
              <a:rPr lang="en-GB" sz="4000" dirty="0" smtClean="0"/>
              <a:t>The Covid-19 Pandemic has changed our lives</a:t>
            </a:r>
            <a:endParaRPr lang="en-GB" sz="4000" dirty="0"/>
          </a:p>
        </p:txBody>
      </p:sp>
      <p:sp>
        <p:nvSpPr>
          <p:cNvPr id="3" name="Content Placeholder 2"/>
          <p:cNvSpPr>
            <a:spLocks noGrp="1"/>
          </p:cNvSpPr>
          <p:nvPr>
            <p:ph idx="1"/>
          </p:nvPr>
        </p:nvSpPr>
        <p:spPr>
          <a:xfrm>
            <a:off x="1195754" y="1825625"/>
            <a:ext cx="9689960" cy="4351338"/>
          </a:xfrm>
        </p:spPr>
        <p:txBody>
          <a:bodyPr>
            <a:normAutofit/>
          </a:bodyPr>
          <a:lstStyle/>
          <a:p>
            <a:pPr>
              <a:buFont typeface="Wingdings" panose="05000000000000000000" pitchFamily="2" charset="2"/>
              <a:buChar char="§"/>
            </a:pPr>
            <a:r>
              <a:rPr lang="en-GB" sz="3200" dirty="0" smtClean="0"/>
              <a:t>We cannot easily work at the office or shop, or take undue risks</a:t>
            </a:r>
          </a:p>
          <a:p>
            <a:pPr>
              <a:buFont typeface="Wingdings" panose="05000000000000000000" pitchFamily="2" charset="2"/>
              <a:buChar char="§"/>
            </a:pPr>
            <a:r>
              <a:rPr lang="en-GB" sz="3200" dirty="0" smtClean="0"/>
              <a:t>Many work from home. Others may no longer work at all</a:t>
            </a:r>
          </a:p>
          <a:p>
            <a:pPr>
              <a:buFont typeface="Wingdings" panose="05000000000000000000" pitchFamily="2" charset="2"/>
              <a:buChar char="§"/>
            </a:pPr>
            <a:r>
              <a:rPr lang="en-GB" sz="3200" dirty="0" smtClean="0"/>
              <a:t>Our cities, streets and restaurants are deserted</a:t>
            </a:r>
          </a:p>
          <a:p>
            <a:pPr>
              <a:buFont typeface="Wingdings" panose="05000000000000000000" pitchFamily="2" charset="2"/>
              <a:buChar char="§"/>
            </a:pPr>
            <a:r>
              <a:rPr lang="en-GB" sz="3200" dirty="0" smtClean="0"/>
              <a:t>We are now spending much more time at home with a lot of time at our disposal but which we do not know how to utilise</a:t>
            </a:r>
          </a:p>
          <a:p>
            <a:endParaRPr lang="en-GB" dirty="0"/>
          </a:p>
        </p:txBody>
      </p:sp>
      <p:sp>
        <p:nvSpPr>
          <p:cNvPr id="4" name="Slide Number Placeholder 3"/>
          <p:cNvSpPr>
            <a:spLocks noGrp="1"/>
          </p:cNvSpPr>
          <p:nvPr>
            <p:ph type="sldNum" sz="quarter" idx="12"/>
          </p:nvPr>
        </p:nvSpPr>
        <p:spPr/>
        <p:txBody>
          <a:bodyPr/>
          <a:lstStyle/>
          <a:p>
            <a:fld id="{6A789776-8292-44D9-AE92-4406865DF0FB}" type="slidenum">
              <a:rPr lang="en-GB" smtClean="0"/>
              <a:t>3</a:t>
            </a:fld>
            <a:endParaRPr lang="en-GB"/>
          </a:p>
        </p:txBody>
      </p:sp>
    </p:spTree>
    <p:extLst>
      <p:ext uri="{BB962C8B-B14F-4D97-AF65-F5344CB8AC3E}">
        <p14:creationId xmlns:p14="http://schemas.microsoft.com/office/powerpoint/2010/main" val="2429948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093789"/>
          </a:xfrm>
        </p:spPr>
        <p:txBody>
          <a:bodyPr>
            <a:normAutofit/>
          </a:bodyPr>
          <a:lstStyle/>
          <a:p>
            <a:r>
              <a:rPr lang="en-GB" sz="4000" dirty="0" smtClean="0"/>
              <a:t>The Covid-19 Pandemic has put our life on pause</a:t>
            </a:r>
            <a:endParaRPr lang="en-GB" sz="4000" dirty="0"/>
          </a:p>
        </p:txBody>
      </p:sp>
      <p:sp>
        <p:nvSpPr>
          <p:cNvPr id="3" name="Content Placeholder 2"/>
          <p:cNvSpPr>
            <a:spLocks noGrp="1"/>
          </p:cNvSpPr>
          <p:nvPr>
            <p:ph idx="1"/>
          </p:nvPr>
        </p:nvSpPr>
        <p:spPr/>
        <p:txBody>
          <a:bodyPr/>
          <a:lstStyle/>
          <a:p>
            <a:pPr>
              <a:buFont typeface="Wingdings" panose="05000000000000000000" pitchFamily="2" charset="2"/>
              <a:buChar char="§"/>
            </a:pPr>
            <a:r>
              <a:rPr lang="en-GB" sz="3200" dirty="0" smtClean="0"/>
              <a:t>What are we to do?</a:t>
            </a:r>
          </a:p>
          <a:p>
            <a:pPr>
              <a:buFont typeface="Wingdings" panose="05000000000000000000" pitchFamily="2" charset="2"/>
              <a:buChar char="§"/>
            </a:pPr>
            <a:r>
              <a:rPr lang="en-GB" sz="3200" dirty="0" smtClean="0"/>
              <a:t>Streaming movies and videos, playing online games, finding less excuses not to exercise</a:t>
            </a:r>
          </a:p>
          <a:p>
            <a:pPr>
              <a:buFont typeface="Wingdings" panose="05000000000000000000" pitchFamily="2" charset="2"/>
              <a:buChar char="§"/>
            </a:pPr>
            <a:r>
              <a:rPr lang="en-GB" sz="3200" dirty="0" smtClean="0"/>
              <a:t>This pandemic has put our life on pause. </a:t>
            </a:r>
          </a:p>
          <a:p>
            <a:pPr>
              <a:buFont typeface="Wingdings" panose="05000000000000000000" pitchFamily="2" charset="2"/>
              <a:buChar char="§"/>
            </a:pPr>
            <a:r>
              <a:rPr lang="en-GB" sz="3200" dirty="0" smtClean="0"/>
              <a:t>We have now more time to reflect on our lives</a:t>
            </a:r>
          </a:p>
          <a:p>
            <a:endParaRPr lang="en-GB" dirty="0" smtClean="0"/>
          </a:p>
        </p:txBody>
      </p:sp>
      <p:sp>
        <p:nvSpPr>
          <p:cNvPr id="4" name="Slide Number Placeholder 3"/>
          <p:cNvSpPr>
            <a:spLocks noGrp="1"/>
          </p:cNvSpPr>
          <p:nvPr>
            <p:ph type="sldNum" sz="quarter" idx="12"/>
          </p:nvPr>
        </p:nvSpPr>
        <p:spPr/>
        <p:txBody>
          <a:bodyPr/>
          <a:lstStyle/>
          <a:p>
            <a:fld id="{6A789776-8292-44D9-AE92-4406865DF0FB}" type="slidenum">
              <a:rPr lang="en-GB" smtClean="0"/>
              <a:t>4</a:t>
            </a:fld>
            <a:endParaRPr lang="en-GB"/>
          </a:p>
        </p:txBody>
      </p:sp>
    </p:spTree>
    <p:extLst>
      <p:ext uri="{BB962C8B-B14F-4D97-AF65-F5344CB8AC3E}">
        <p14:creationId xmlns:p14="http://schemas.microsoft.com/office/powerpoint/2010/main" val="34258052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Covid-19 Pandemic and Religion</a:t>
            </a:r>
            <a:endParaRPr lang="en-GB"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GB" sz="3200" dirty="0" smtClean="0"/>
              <a:t>The Covid-19 Pandemic has generated a lot of anxiety and mental health problems</a:t>
            </a:r>
          </a:p>
          <a:p>
            <a:pPr>
              <a:buFont typeface="Wingdings" panose="05000000000000000000" pitchFamily="2" charset="2"/>
              <a:buChar char="§"/>
            </a:pPr>
            <a:r>
              <a:rPr lang="en-GB" sz="3200" dirty="0" smtClean="0"/>
              <a:t>Classical European literature mentions the possible roles of religion in responding to and coping with epidemics of contagious illnesses,  such as the plague (Boccaccio 1353, Manzoni 1840, Camus 1947, </a:t>
            </a:r>
            <a:r>
              <a:rPr lang="en-GB" sz="3200" dirty="0" err="1" smtClean="0"/>
              <a:t>etc</a:t>
            </a:r>
            <a:r>
              <a:rPr lang="en-GB" sz="3200" dirty="0" smtClean="0"/>
              <a:t>)</a:t>
            </a:r>
          </a:p>
          <a:p>
            <a:pPr>
              <a:buFont typeface="Wingdings" panose="05000000000000000000" pitchFamily="2" charset="2"/>
              <a:buChar char="§"/>
            </a:pPr>
            <a:r>
              <a:rPr lang="en-GB" sz="3200" dirty="0" smtClean="0"/>
              <a:t>How religions are coping with the  Covid-19 pandemic is still early to tell</a:t>
            </a:r>
          </a:p>
        </p:txBody>
      </p:sp>
      <p:sp>
        <p:nvSpPr>
          <p:cNvPr id="4" name="Slide Number Placeholder 3"/>
          <p:cNvSpPr>
            <a:spLocks noGrp="1"/>
          </p:cNvSpPr>
          <p:nvPr>
            <p:ph type="sldNum" sz="quarter" idx="12"/>
          </p:nvPr>
        </p:nvSpPr>
        <p:spPr/>
        <p:txBody>
          <a:bodyPr/>
          <a:lstStyle/>
          <a:p>
            <a:fld id="{6A789776-8292-44D9-AE92-4406865DF0FB}" type="slidenum">
              <a:rPr lang="en-GB" smtClean="0"/>
              <a:t>5</a:t>
            </a:fld>
            <a:endParaRPr lang="en-GB"/>
          </a:p>
        </p:txBody>
      </p:sp>
    </p:spTree>
    <p:extLst>
      <p:ext uri="{BB962C8B-B14F-4D97-AF65-F5344CB8AC3E}">
        <p14:creationId xmlns:p14="http://schemas.microsoft.com/office/powerpoint/2010/main" val="39627592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Covid-19 Pandemic and Religion</a:t>
            </a:r>
            <a:endParaRPr lang="en-GB" dirty="0"/>
          </a:p>
        </p:txBody>
      </p:sp>
      <p:sp>
        <p:nvSpPr>
          <p:cNvPr id="3" name="Content Placeholder 2"/>
          <p:cNvSpPr>
            <a:spLocks noGrp="1"/>
          </p:cNvSpPr>
          <p:nvPr>
            <p:ph idx="1"/>
          </p:nvPr>
        </p:nvSpPr>
        <p:spPr/>
        <p:txBody>
          <a:bodyPr>
            <a:normAutofit/>
          </a:bodyPr>
          <a:lstStyle/>
          <a:p>
            <a:pPr marL="0" indent="0">
              <a:buNone/>
            </a:pPr>
            <a:r>
              <a:rPr lang="en-GB" sz="2800" dirty="0"/>
              <a:t>T</a:t>
            </a:r>
            <a:r>
              <a:rPr lang="en-GB" sz="2800" dirty="0" smtClean="0"/>
              <a:t>here are however some studies which speak about certain factors:</a:t>
            </a:r>
          </a:p>
          <a:p>
            <a:pPr marL="514350" indent="-514350">
              <a:buFont typeface="+mj-lt"/>
              <a:buAutoNum type="arabicPeriod"/>
            </a:pPr>
            <a:r>
              <a:rPr lang="en-GB" sz="2800" dirty="0" smtClean="0"/>
              <a:t>Religious doctrinal responses</a:t>
            </a:r>
          </a:p>
          <a:p>
            <a:pPr marL="514350" indent="-514350">
              <a:buFont typeface="+mj-lt"/>
              <a:buAutoNum type="arabicPeriod"/>
            </a:pPr>
            <a:r>
              <a:rPr lang="en-GB" sz="2800" dirty="0" smtClean="0"/>
              <a:t>Religiously related behaviour</a:t>
            </a:r>
          </a:p>
          <a:p>
            <a:pPr marL="514350" indent="-514350">
              <a:buFont typeface="+mj-lt"/>
              <a:buAutoNum type="arabicPeriod"/>
            </a:pPr>
            <a:r>
              <a:rPr lang="en-GB" sz="2800" dirty="0" smtClean="0"/>
              <a:t>Prejudiced attitudes and behaviour towards religious groups</a:t>
            </a:r>
          </a:p>
          <a:p>
            <a:pPr marL="514350" indent="-514350">
              <a:buFont typeface="+mj-lt"/>
              <a:buAutoNum type="arabicPeriod"/>
            </a:pPr>
            <a:r>
              <a:rPr lang="en-GB" sz="2800" dirty="0" smtClean="0"/>
              <a:t>Tensions, strains and conflicts about religious matters</a:t>
            </a:r>
            <a:endParaRPr lang="en-GB" sz="2800" dirty="0"/>
          </a:p>
        </p:txBody>
      </p:sp>
      <p:sp>
        <p:nvSpPr>
          <p:cNvPr id="4" name="Slide Number Placeholder 3"/>
          <p:cNvSpPr>
            <a:spLocks noGrp="1"/>
          </p:cNvSpPr>
          <p:nvPr>
            <p:ph type="sldNum" sz="quarter" idx="12"/>
          </p:nvPr>
        </p:nvSpPr>
        <p:spPr/>
        <p:txBody>
          <a:bodyPr/>
          <a:lstStyle/>
          <a:p>
            <a:fld id="{6A789776-8292-44D9-AE92-4406865DF0FB}" type="slidenum">
              <a:rPr lang="en-GB" smtClean="0"/>
              <a:t>6</a:t>
            </a:fld>
            <a:endParaRPr lang="en-GB"/>
          </a:p>
        </p:txBody>
      </p:sp>
    </p:spTree>
    <p:extLst>
      <p:ext uri="{BB962C8B-B14F-4D97-AF65-F5344CB8AC3E}">
        <p14:creationId xmlns:p14="http://schemas.microsoft.com/office/powerpoint/2010/main" val="30806193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1.	Religious doctrinal responses</a:t>
            </a:r>
            <a:endParaRPr lang="en-GB" dirty="0"/>
          </a:p>
        </p:txBody>
      </p:sp>
      <p:sp>
        <p:nvSpPr>
          <p:cNvPr id="3" name="Content Placeholder 2"/>
          <p:cNvSpPr>
            <a:spLocks noGrp="1"/>
          </p:cNvSpPr>
          <p:nvPr>
            <p:ph idx="1"/>
          </p:nvPr>
        </p:nvSpPr>
        <p:spPr/>
        <p:txBody>
          <a:bodyPr>
            <a:noAutofit/>
          </a:bodyPr>
          <a:lstStyle/>
          <a:p>
            <a:pPr>
              <a:buFont typeface="Wingdings" panose="05000000000000000000" pitchFamily="2" charset="2"/>
              <a:buChar char="§"/>
            </a:pPr>
            <a:r>
              <a:rPr lang="en-GB" sz="2800" dirty="0" smtClean="0"/>
              <a:t>A belief found in almost all religions is that the pandemic is not merely extraordinary but it marks an imminent apocalyptic change</a:t>
            </a:r>
          </a:p>
          <a:p>
            <a:pPr>
              <a:buFont typeface="Wingdings" panose="05000000000000000000" pitchFamily="2" charset="2"/>
              <a:buChar char="§"/>
            </a:pPr>
            <a:r>
              <a:rPr lang="en-GB" sz="2800" dirty="0" smtClean="0"/>
              <a:t>However, this is found only in a small minority across all religions</a:t>
            </a:r>
          </a:p>
          <a:p>
            <a:pPr>
              <a:buFont typeface="Wingdings" panose="05000000000000000000" pitchFamily="2" charset="2"/>
              <a:buChar char="§"/>
            </a:pPr>
            <a:r>
              <a:rPr lang="en-GB" sz="2800" dirty="0" smtClean="0"/>
              <a:t>Some Christians have taken a literal interpretation of the book of Revelation and of other biblical sources and quoting from internet believe that the end of the world will be preceded by a pestilence </a:t>
            </a:r>
          </a:p>
        </p:txBody>
      </p:sp>
      <p:sp>
        <p:nvSpPr>
          <p:cNvPr id="4" name="Slide Number Placeholder 3"/>
          <p:cNvSpPr>
            <a:spLocks noGrp="1"/>
          </p:cNvSpPr>
          <p:nvPr>
            <p:ph type="sldNum" sz="quarter" idx="12"/>
          </p:nvPr>
        </p:nvSpPr>
        <p:spPr/>
        <p:txBody>
          <a:bodyPr/>
          <a:lstStyle/>
          <a:p>
            <a:fld id="{6A789776-8292-44D9-AE92-4406865DF0FB}" type="slidenum">
              <a:rPr lang="en-GB" smtClean="0"/>
              <a:t>7</a:t>
            </a:fld>
            <a:endParaRPr lang="en-GB"/>
          </a:p>
        </p:txBody>
      </p:sp>
    </p:spTree>
    <p:extLst>
      <p:ext uri="{BB962C8B-B14F-4D97-AF65-F5344CB8AC3E}">
        <p14:creationId xmlns:p14="http://schemas.microsoft.com/office/powerpoint/2010/main" val="11561396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Religious doctrinal responses</a:t>
            </a:r>
          </a:p>
        </p:txBody>
      </p:sp>
      <p:sp>
        <p:nvSpPr>
          <p:cNvPr id="3" name="Content Placeholder 2"/>
          <p:cNvSpPr>
            <a:spLocks noGrp="1"/>
          </p:cNvSpPr>
          <p:nvPr>
            <p:ph idx="1"/>
          </p:nvPr>
        </p:nvSpPr>
        <p:spPr>
          <a:xfrm>
            <a:off x="1097281" y="1845734"/>
            <a:ext cx="6798212" cy="4023360"/>
          </a:xfrm>
        </p:spPr>
        <p:txBody>
          <a:bodyPr>
            <a:normAutofit/>
          </a:bodyPr>
          <a:lstStyle/>
          <a:p>
            <a:pPr>
              <a:buFont typeface="Wingdings" panose="05000000000000000000" pitchFamily="2" charset="2"/>
              <a:buChar char="§"/>
            </a:pPr>
            <a:r>
              <a:rPr lang="en-GB" sz="3200" dirty="0"/>
              <a:t>There is evidence that some religious groups, Christian, </a:t>
            </a:r>
            <a:r>
              <a:rPr lang="en-GB" sz="3200" dirty="0" smtClean="0"/>
              <a:t>Jewish, Muslim</a:t>
            </a:r>
            <a:r>
              <a:rPr lang="en-GB" sz="3200" dirty="0"/>
              <a:t> </a:t>
            </a:r>
            <a:r>
              <a:rPr lang="en-GB" sz="3200" dirty="0" smtClean="0"/>
              <a:t>and Hindu </a:t>
            </a:r>
            <a:r>
              <a:rPr lang="en-GB" sz="3200" dirty="0"/>
              <a:t>have neglected health preventative measures and helped in the spreading of the infection</a:t>
            </a:r>
          </a:p>
          <a:p>
            <a:pPr>
              <a:buFont typeface="Wingdings" panose="05000000000000000000" pitchFamily="2" charset="2"/>
              <a:buChar char="§"/>
            </a:pPr>
            <a:r>
              <a:rPr lang="en-GB" sz="3200" dirty="0"/>
              <a:t>Such religious interpretations offer comfort on the one hand, but have been counter-productive on the other hand</a:t>
            </a:r>
          </a:p>
        </p:txBody>
      </p:sp>
      <p:sp>
        <p:nvSpPr>
          <p:cNvPr id="7" name="Slide Number Placeholder 6"/>
          <p:cNvSpPr>
            <a:spLocks noGrp="1"/>
          </p:cNvSpPr>
          <p:nvPr>
            <p:ph type="sldNum" sz="quarter" idx="12"/>
          </p:nvPr>
        </p:nvSpPr>
        <p:spPr/>
        <p:txBody>
          <a:bodyPr/>
          <a:lstStyle/>
          <a:p>
            <a:fld id="{6A789776-8292-44D9-AE92-4406865DF0FB}" type="slidenum">
              <a:rPr lang="en-GB" smtClean="0"/>
              <a:t>8</a:t>
            </a:fld>
            <a:endParaRPr lang="en-GB"/>
          </a:p>
        </p:txBody>
      </p:sp>
      <p:pic>
        <p:nvPicPr>
          <p:cNvPr id="4" name="Picture 3" descr="&lt;strong&gt;Orthodox&lt;/strong&gt; &lt;strong&gt;Judaism&lt;/strong&gt; - Wikipedia"/>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41299" y="2062569"/>
            <a:ext cx="785671" cy="660888"/>
          </a:xfrm>
          <a:prstGeom prst="rect">
            <a:avLst/>
          </a:prstGeom>
        </p:spPr>
      </p:pic>
      <p:pic>
        <p:nvPicPr>
          <p:cNvPr id="5" name="Picture 4" descr="Figures released for Israel army recruitment of Ultra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03208" y="1840949"/>
            <a:ext cx="2647524" cy="1765016"/>
          </a:xfrm>
          <a:prstGeom prst="rect">
            <a:avLst/>
          </a:prstGeom>
        </p:spPr>
      </p:pic>
      <p:pic>
        <p:nvPicPr>
          <p:cNvPr id="6" name="Picture 5" descr="Мекке - Wikipedi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03208" y="3857414"/>
            <a:ext cx="2647524" cy="1874447"/>
          </a:xfrm>
          <a:prstGeom prst="rect">
            <a:avLst/>
          </a:prstGeom>
        </p:spPr>
      </p:pic>
    </p:spTree>
    <p:extLst>
      <p:ext uri="{BB962C8B-B14F-4D97-AF65-F5344CB8AC3E}">
        <p14:creationId xmlns:p14="http://schemas.microsoft.com/office/powerpoint/2010/main" val="40144993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2.	Religious behaviour</a:t>
            </a:r>
            <a:endParaRPr lang="en-GB" dirty="0"/>
          </a:p>
        </p:txBody>
      </p:sp>
      <p:sp>
        <p:nvSpPr>
          <p:cNvPr id="3" name="Content Placeholder 2"/>
          <p:cNvSpPr>
            <a:spLocks noGrp="1"/>
          </p:cNvSpPr>
          <p:nvPr>
            <p:ph idx="1"/>
          </p:nvPr>
        </p:nvSpPr>
        <p:spPr/>
        <p:txBody>
          <a:bodyPr>
            <a:normAutofit lnSpcReduction="10000"/>
          </a:bodyPr>
          <a:lstStyle/>
          <a:p>
            <a:r>
              <a:rPr lang="en-GB" sz="2400" dirty="0" smtClean="0"/>
              <a:t>The pandemic has affected religious practice insignificant ways:</a:t>
            </a:r>
          </a:p>
          <a:p>
            <a:pPr lvl="1"/>
            <a:r>
              <a:rPr lang="en-GB" sz="2400" dirty="0" smtClean="0"/>
              <a:t>Cancellation of live religious services</a:t>
            </a:r>
          </a:p>
          <a:p>
            <a:pPr lvl="1"/>
            <a:r>
              <a:rPr lang="en-GB" sz="2400" dirty="0" smtClean="0"/>
              <a:t>Closing religious schools</a:t>
            </a:r>
          </a:p>
          <a:p>
            <a:pPr lvl="1"/>
            <a:r>
              <a:rPr lang="en-GB" sz="2400" dirty="0" smtClean="0"/>
              <a:t>Cancelling pilgrimages</a:t>
            </a:r>
          </a:p>
          <a:p>
            <a:pPr lvl="1"/>
            <a:r>
              <a:rPr lang="en-GB" sz="2400" dirty="0" smtClean="0"/>
              <a:t>Prohibiting group interactions during festivals and celebrations</a:t>
            </a:r>
            <a:endParaRPr lang="en-GB" sz="2400" dirty="0"/>
          </a:p>
          <a:p>
            <a:r>
              <a:rPr lang="en-GB" sz="2400" dirty="0" smtClean="0"/>
              <a:t>As an alternative, churches, mosques and synagogues have provided online streaming. In spite of this:</a:t>
            </a:r>
          </a:p>
          <a:p>
            <a:pPr lvl="1"/>
            <a:r>
              <a:rPr lang="en-GB" sz="2400" dirty="0" smtClean="0"/>
              <a:t>Christians have been deprived of receiving the Eucharist</a:t>
            </a:r>
          </a:p>
          <a:p>
            <a:pPr lvl="1"/>
            <a:r>
              <a:rPr lang="en-GB" sz="2400" dirty="0" smtClean="0"/>
              <a:t>Jews had to celebrate the Passover without guests </a:t>
            </a:r>
          </a:p>
          <a:p>
            <a:pPr lvl="1"/>
            <a:r>
              <a:rPr lang="en-GB" sz="2400" dirty="0" smtClean="0"/>
              <a:t>Moslems were instructed to delay the Haj and pray at home</a:t>
            </a:r>
            <a:endParaRPr lang="en-GB" sz="2400" dirty="0"/>
          </a:p>
        </p:txBody>
      </p:sp>
      <p:sp>
        <p:nvSpPr>
          <p:cNvPr id="4" name="Slide Number Placeholder 3"/>
          <p:cNvSpPr>
            <a:spLocks noGrp="1"/>
          </p:cNvSpPr>
          <p:nvPr>
            <p:ph type="sldNum" sz="quarter" idx="12"/>
          </p:nvPr>
        </p:nvSpPr>
        <p:spPr/>
        <p:txBody>
          <a:bodyPr/>
          <a:lstStyle/>
          <a:p>
            <a:fld id="{6A789776-8292-44D9-AE92-4406865DF0FB}" type="slidenum">
              <a:rPr lang="en-GB" smtClean="0"/>
              <a:t>9</a:t>
            </a:fld>
            <a:endParaRPr lang="en-GB"/>
          </a:p>
        </p:txBody>
      </p:sp>
    </p:spTree>
    <p:extLst>
      <p:ext uri="{BB962C8B-B14F-4D97-AF65-F5344CB8AC3E}">
        <p14:creationId xmlns:p14="http://schemas.microsoft.com/office/powerpoint/2010/main" val="5046429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180486"/>
            <a:ext cx="10785231" cy="1325563"/>
          </a:xfrm>
        </p:spPr>
        <p:txBody>
          <a:bodyPr>
            <a:normAutofit/>
          </a:bodyPr>
          <a:lstStyle/>
          <a:p>
            <a:r>
              <a:rPr lang="en-GB" sz="3200" b="1" dirty="0" smtClean="0"/>
              <a:t>Is there a link between natural disasters and increased religiosity?</a:t>
            </a:r>
            <a:endParaRPr lang="en-GB" sz="3200" b="1" dirty="0"/>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
            </a:pPr>
            <a:r>
              <a:rPr lang="en-GB" sz="2400" dirty="0" smtClean="0"/>
              <a:t>Prayer is a common way of dealing with adversity. When catastrophe strikes people seek closeness to God (</a:t>
            </a:r>
            <a:r>
              <a:rPr lang="en-GB" sz="2400" dirty="0" err="1" smtClean="0"/>
              <a:t>Bentzen</a:t>
            </a:r>
            <a:r>
              <a:rPr lang="en-GB" sz="2400" dirty="0" smtClean="0"/>
              <a:t>, 2019)</a:t>
            </a:r>
          </a:p>
          <a:p>
            <a:pPr>
              <a:buFont typeface="Wingdings" panose="05000000000000000000" pitchFamily="2" charset="2"/>
              <a:buChar char="§"/>
            </a:pPr>
            <a:r>
              <a:rPr lang="en-GB" sz="2400" dirty="0" smtClean="0"/>
              <a:t>Religion can facilitate coping in situations beyond their control (</a:t>
            </a:r>
            <a:r>
              <a:rPr lang="en-GB" sz="2400" dirty="0" err="1" smtClean="0"/>
              <a:t>Pargament</a:t>
            </a:r>
            <a:r>
              <a:rPr lang="en-GB" sz="2400" dirty="0" smtClean="0"/>
              <a:t>, 1996) </a:t>
            </a:r>
          </a:p>
          <a:p>
            <a:pPr>
              <a:buFont typeface="Wingdings" panose="05000000000000000000" pitchFamily="2" charset="2"/>
              <a:buChar char="§"/>
            </a:pPr>
            <a:r>
              <a:rPr lang="en-GB" sz="2400" dirty="0" smtClean="0"/>
              <a:t>There is evidence for the intensification of prayer activity during this pandemic (</a:t>
            </a:r>
            <a:r>
              <a:rPr lang="en-GB" sz="2400" dirty="0" err="1" smtClean="0"/>
              <a:t>Coppen</a:t>
            </a:r>
            <a:r>
              <a:rPr lang="en-GB" sz="2400" dirty="0" smtClean="0"/>
              <a:t>, 2020)</a:t>
            </a:r>
          </a:p>
          <a:p>
            <a:pPr>
              <a:buFont typeface="Wingdings" panose="05000000000000000000" pitchFamily="2" charset="2"/>
              <a:buChar char="§"/>
            </a:pPr>
            <a:r>
              <a:rPr lang="en-GB" sz="2400" dirty="0" smtClean="0"/>
              <a:t>Searches for “prayer” on Google escalated in April 2020 and has doubled with every 80,000 new registered cases of </a:t>
            </a:r>
            <a:r>
              <a:rPr lang="en-GB" sz="2400" dirty="0" err="1" smtClean="0"/>
              <a:t>Covid</a:t>
            </a:r>
            <a:r>
              <a:rPr lang="en-GB" sz="2400" dirty="0" smtClean="0"/>
              <a:t>. Also searches for the terms God, Allah and Muhammed increased significantly</a:t>
            </a:r>
          </a:p>
          <a:p>
            <a:pPr>
              <a:buFont typeface="Wingdings" panose="05000000000000000000" pitchFamily="2" charset="2"/>
              <a:buChar char="§"/>
            </a:pPr>
            <a:r>
              <a:rPr lang="en-GB" sz="2400" dirty="0" err="1" smtClean="0"/>
              <a:t>Benzen</a:t>
            </a:r>
            <a:r>
              <a:rPr lang="en-GB" sz="2400" dirty="0" smtClean="0"/>
              <a:t> (2020) speculates that the </a:t>
            </a:r>
            <a:r>
              <a:rPr lang="en-GB" sz="2400" dirty="0" err="1" smtClean="0"/>
              <a:t>Covid</a:t>
            </a:r>
            <a:r>
              <a:rPr lang="en-GB" sz="2400" dirty="0" smtClean="0"/>
              <a:t> pandemic encouraged religious coping</a:t>
            </a:r>
          </a:p>
          <a:p>
            <a:endParaRPr lang="en-GB" dirty="0" smtClean="0"/>
          </a:p>
          <a:p>
            <a:endParaRPr lang="en-GB" dirty="0" smtClean="0"/>
          </a:p>
          <a:p>
            <a:endParaRPr lang="en-GB" dirty="0"/>
          </a:p>
        </p:txBody>
      </p:sp>
      <p:sp>
        <p:nvSpPr>
          <p:cNvPr id="4" name="Slide Number Placeholder 3"/>
          <p:cNvSpPr>
            <a:spLocks noGrp="1"/>
          </p:cNvSpPr>
          <p:nvPr>
            <p:ph type="sldNum" sz="quarter" idx="12"/>
          </p:nvPr>
        </p:nvSpPr>
        <p:spPr/>
        <p:txBody>
          <a:bodyPr/>
          <a:lstStyle/>
          <a:p>
            <a:fld id="{6A789776-8292-44D9-AE92-4406865DF0FB}" type="slidenum">
              <a:rPr lang="en-GB" smtClean="0"/>
              <a:t>10</a:t>
            </a:fld>
            <a:endParaRPr lang="en-GB"/>
          </a:p>
        </p:txBody>
      </p:sp>
    </p:spTree>
    <p:extLst>
      <p:ext uri="{BB962C8B-B14F-4D97-AF65-F5344CB8AC3E}">
        <p14:creationId xmlns:p14="http://schemas.microsoft.com/office/powerpoint/2010/main" val="41693923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1164128"/>
          </a:xfrm>
        </p:spPr>
        <p:txBody>
          <a:bodyPr>
            <a:normAutofit/>
          </a:bodyPr>
          <a:lstStyle/>
          <a:p>
            <a:r>
              <a:rPr lang="en-GB" sz="4400" dirty="0" smtClean="0"/>
              <a:t>Is this a shift from public to private prayer?</a:t>
            </a:r>
            <a:endParaRPr lang="en-GB" sz="4400" dirty="0"/>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
            </a:pPr>
            <a:r>
              <a:rPr lang="en-GB" sz="2400" dirty="0" smtClean="0"/>
              <a:t>Prayer.com, the world’s n.1 prayer app and website has been highly successful in attracting new subscribers and revenue (</a:t>
            </a:r>
            <a:r>
              <a:rPr lang="en-GB" sz="2400" dirty="0" err="1" smtClean="0"/>
              <a:t>Heilwell</a:t>
            </a:r>
            <a:r>
              <a:rPr lang="en-GB" sz="2400" dirty="0" smtClean="0"/>
              <a:t>, 2020)</a:t>
            </a:r>
          </a:p>
          <a:p>
            <a:pPr>
              <a:buFont typeface="Wingdings" panose="05000000000000000000" pitchFamily="2" charset="2"/>
              <a:buChar char="§"/>
            </a:pPr>
            <a:r>
              <a:rPr lang="en-GB" sz="2400" dirty="0" smtClean="0"/>
              <a:t>A Pew poll (Pew Research </a:t>
            </a:r>
            <a:r>
              <a:rPr lang="en-GB" sz="2400" dirty="0" err="1" smtClean="0"/>
              <a:t>Center</a:t>
            </a:r>
            <a:r>
              <a:rPr lang="en-GB" sz="2400" dirty="0" smtClean="0"/>
              <a:t>, 2020) – 55% of Americans prayed for the pandemic to end, including 15% of those who “seldom or never prayed”, and 24% who endorse no religion</a:t>
            </a:r>
          </a:p>
          <a:p>
            <a:pPr>
              <a:buFont typeface="Wingdings" panose="05000000000000000000" pitchFamily="2" charset="2"/>
              <a:buChar char="§"/>
            </a:pPr>
            <a:r>
              <a:rPr lang="en-GB" sz="2400" dirty="0" smtClean="0"/>
              <a:t>On the other hand, the last 4 decades have seen a decline in religious affiliation. There is a speculation that in the UK there will be a further decrease in church attendance after the </a:t>
            </a:r>
            <a:r>
              <a:rPr lang="en-GB" sz="2400" dirty="0" err="1" smtClean="0"/>
              <a:t>Covid</a:t>
            </a:r>
            <a:r>
              <a:rPr lang="en-GB" sz="2400" dirty="0" smtClean="0"/>
              <a:t> for 3 reasons:</a:t>
            </a:r>
          </a:p>
          <a:p>
            <a:pPr marL="658368" lvl="1" indent="-457200">
              <a:buFont typeface="+mj-lt"/>
              <a:buAutoNum type="arabicPeriod"/>
            </a:pPr>
            <a:r>
              <a:rPr lang="en-GB" sz="2400" dirty="0" smtClean="0"/>
              <a:t>Church goers, both lay and clergy are old and might not survive</a:t>
            </a:r>
          </a:p>
          <a:p>
            <a:pPr marL="658368" lvl="1" indent="-457200">
              <a:buFont typeface="+mj-lt"/>
              <a:buAutoNum type="arabicPeriod"/>
            </a:pPr>
            <a:r>
              <a:rPr lang="en-GB" sz="2400" dirty="0" smtClean="0"/>
              <a:t>Foreigners cannot enter the country</a:t>
            </a:r>
          </a:p>
          <a:p>
            <a:pPr marL="658368" lvl="1" indent="-457200">
              <a:buFont typeface="+mj-lt"/>
              <a:buAutoNum type="arabicPeriod"/>
            </a:pPr>
            <a:r>
              <a:rPr lang="en-GB" sz="2400" dirty="0" smtClean="0"/>
              <a:t>Once the habit of churchgoing is abolished it will be hard to take up again</a:t>
            </a:r>
          </a:p>
          <a:p>
            <a:pPr lvl="1"/>
            <a:endParaRPr lang="en-GB" dirty="0" smtClean="0"/>
          </a:p>
          <a:p>
            <a:endParaRPr lang="en-GB" dirty="0"/>
          </a:p>
        </p:txBody>
      </p:sp>
      <p:sp>
        <p:nvSpPr>
          <p:cNvPr id="4" name="Slide Number Placeholder 3"/>
          <p:cNvSpPr>
            <a:spLocks noGrp="1"/>
          </p:cNvSpPr>
          <p:nvPr>
            <p:ph type="sldNum" sz="quarter" idx="12"/>
          </p:nvPr>
        </p:nvSpPr>
        <p:spPr/>
        <p:txBody>
          <a:bodyPr/>
          <a:lstStyle/>
          <a:p>
            <a:fld id="{6A789776-8292-44D9-AE92-4406865DF0FB}" type="slidenum">
              <a:rPr lang="en-GB" smtClean="0"/>
              <a:t>11</a:t>
            </a:fld>
            <a:endParaRPr lang="en-GB"/>
          </a:p>
        </p:txBody>
      </p:sp>
    </p:spTree>
    <p:extLst>
      <p:ext uri="{BB962C8B-B14F-4D97-AF65-F5344CB8AC3E}">
        <p14:creationId xmlns:p14="http://schemas.microsoft.com/office/powerpoint/2010/main" val="13160926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Gallup Report</a:t>
            </a:r>
            <a:endParaRPr lang="en-GB" dirty="0"/>
          </a:p>
        </p:txBody>
      </p:sp>
      <p:sp>
        <p:nvSpPr>
          <p:cNvPr id="3" name="Content Placeholder 2"/>
          <p:cNvSpPr>
            <a:spLocks noGrp="1"/>
          </p:cNvSpPr>
          <p:nvPr>
            <p:ph idx="1"/>
          </p:nvPr>
        </p:nvSpPr>
        <p:spPr/>
        <p:txBody>
          <a:bodyPr>
            <a:noAutofit/>
          </a:bodyPr>
          <a:lstStyle/>
          <a:p>
            <a:r>
              <a:rPr lang="en-GB" dirty="0" smtClean="0"/>
              <a:t>“The most dramatic result (of the pandemic in religion) has been the exceedingly quick shift of religious services from in-person to online worship”</a:t>
            </a:r>
          </a:p>
          <a:p>
            <a:pPr lvl="1"/>
            <a:r>
              <a:rPr lang="en-GB" sz="2000" dirty="0" smtClean="0"/>
              <a:t>19% of Americans reported their faith has intensified; only 3% reported it got worse (Newport, 2020)</a:t>
            </a:r>
          </a:p>
          <a:p>
            <a:pPr lvl="1"/>
            <a:r>
              <a:rPr lang="en-GB" sz="2000" dirty="0" smtClean="0"/>
              <a:t>50% “prayed for an end of the spread of the virus”</a:t>
            </a:r>
          </a:p>
          <a:p>
            <a:pPr lvl="1"/>
            <a:r>
              <a:rPr lang="en-GB" sz="2000" dirty="0" smtClean="0"/>
              <a:t>“attended religious services in person less frequently” and      </a:t>
            </a:r>
          </a:p>
          <a:p>
            <a:pPr lvl="1"/>
            <a:r>
              <a:rPr lang="en-GB" sz="2000" dirty="0" smtClean="0"/>
              <a:t>“watched religious services online or on TV instead of in person”</a:t>
            </a:r>
          </a:p>
          <a:p>
            <a:r>
              <a:rPr lang="en-GB" dirty="0" smtClean="0"/>
              <a:t>Religious activity has changed: </a:t>
            </a:r>
          </a:p>
          <a:p>
            <a:pPr lvl="1"/>
            <a:r>
              <a:rPr lang="en-GB" sz="2000" dirty="0" smtClean="0"/>
              <a:t>Collective worship has become difficult</a:t>
            </a:r>
          </a:p>
          <a:p>
            <a:pPr lvl="1"/>
            <a:r>
              <a:rPr lang="en-GB" sz="2000" dirty="0" smtClean="0"/>
              <a:t>Online worship is increasing</a:t>
            </a:r>
          </a:p>
          <a:p>
            <a:pPr lvl="1"/>
            <a:r>
              <a:rPr lang="en-GB" sz="2000" dirty="0" smtClean="0"/>
              <a:t>Private worship/prayer appears to have been considerably on the increase</a:t>
            </a:r>
            <a:endParaRPr lang="en-GB" sz="2000" dirty="0"/>
          </a:p>
        </p:txBody>
      </p:sp>
      <p:sp>
        <p:nvSpPr>
          <p:cNvPr id="4" name="Slide Number Placeholder 3"/>
          <p:cNvSpPr>
            <a:spLocks noGrp="1"/>
          </p:cNvSpPr>
          <p:nvPr>
            <p:ph type="sldNum" sz="quarter" idx="12"/>
          </p:nvPr>
        </p:nvSpPr>
        <p:spPr/>
        <p:txBody>
          <a:bodyPr/>
          <a:lstStyle/>
          <a:p>
            <a:fld id="{6A789776-8292-44D9-AE92-4406865DF0FB}" type="slidenum">
              <a:rPr lang="en-GB" smtClean="0"/>
              <a:t>12</a:t>
            </a:fld>
            <a:endParaRPr lang="en-GB"/>
          </a:p>
        </p:txBody>
      </p:sp>
    </p:spTree>
    <p:extLst>
      <p:ext uri="{BB962C8B-B14F-4D97-AF65-F5344CB8AC3E}">
        <p14:creationId xmlns:p14="http://schemas.microsoft.com/office/powerpoint/2010/main" val="2120337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1216882"/>
          </a:xfrm>
        </p:spPr>
        <p:txBody>
          <a:bodyPr/>
          <a:lstStyle/>
          <a:p>
            <a:r>
              <a:rPr lang="en-GB" dirty="0" smtClean="0"/>
              <a:t>3.	Prejudice</a:t>
            </a:r>
            <a:endParaRPr lang="en-GB" dirty="0"/>
          </a:p>
        </p:txBody>
      </p:sp>
      <p:sp>
        <p:nvSpPr>
          <p:cNvPr id="3" name="Content Placeholder 2"/>
          <p:cNvSpPr>
            <a:spLocks noGrp="1"/>
          </p:cNvSpPr>
          <p:nvPr>
            <p:ph idx="1"/>
          </p:nvPr>
        </p:nvSpPr>
        <p:spPr/>
        <p:txBody>
          <a:bodyPr/>
          <a:lstStyle/>
          <a:p>
            <a:pPr>
              <a:buFont typeface="Wingdings" panose="05000000000000000000" pitchFamily="2" charset="2"/>
              <a:buChar char="§"/>
            </a:pPr>
            <a:r>
              <a:rPr lang="en-GB" sz="2400" dirty="0" smtClean="0"/>
              <a:t>Some Christian and religious  sources have suggested that pandemic is a punishment for sin, e.g. gay marriage, sexual immorality and abortion</a:t>
            </a:r>
          </a:p>
          <a:p>
            <a:pPr>
              <a:buFont typeface="Wingdings" panose="05000000000000000000" pitchFamily="2" charset="2"/>
              <a:buChar char="§"/>
            </a:pPr>
            <a:r>
              <a:rPr lang="en-GB" sz="2400" dirty="0" smtClean="0"/>
              <a:t>More moderate faith leaders reject this idea as God is love</a:t>
            </a:r>
          </a:p>
          <a:p>
            <a:pPr>
              <a:buFont typeface="Wingdings" panose="05000000000000000000" pitchFamily="2" charset="2"/>
              <a:buChar char="§"/>
            </a:pPr>
            <a:r>
              <a:rPr lang="en-GB" sz="2400" dirty="0" smtClean="0"/>
              <a:t>Some see it as a punishment against Jews, others blame the Chinese for their policy of State Atheism and persecution of Muslims</a:t>
            </a:r>
          </a:p>
          <a:p>
            <a:pPr>
              <a:buFont typeface="Wingdings" panose="05000000000000000000" pitchFamily="2" charset="2"/>
              <a:buChar char="§"/>
            </a:pPr>
            <a:r>
              <a:rPr lang="en-GB" sz="2400" dirty="0" smtClean="0"/>
              <a:t>Prejudice against others is likely to increase distress and in some cases precipitate mental ill-health</a:t>
            </a:r>
          </a:p>
          <a:p>
            <a:endParaRPr lang="en-GB" dirty="0"/>
          </a:p>
        </p:txBody>
      </p:sp>
      <p:sp>
        <p:nvSpPr>
          <p:cNvPr id="4" name="Slide Number Placeholder 3"/>
          <p:cNvSpPr>
            <a:spLocks noGrp="1"/>
          </p:cNvSpPr>
          <p:nvPr>
            <p:ph type="sldNum" sz="quarter" idx="12"/>
          </p:nvPr>
        </p:nvSpPr>
        <p:spPr/>
        <p:txBody>
          <a:bodyPr/>
          <a:lstStyle/>
          <a:p>
            <a:fld id="{6A789776-8292-44D9-AE92-4406865DF0FB}" type="slidenum">
              <a:rPr lang="en-GB" smtClean="0"/>
              <a:t>13</a:t>
            </a:fld>
            <a:endParaRPr lang="en-GB"/>
          </a:p>
        </p:txBody>
      </p:sp>
    </p:spTree>
    <p:extLst>
      <p:ext uri="{BB962C8B-B14F-4D97-AF65-F5344CB8AC3E}">
        <p14:creationId xmlns:p14="http://schemas.microsoft.com/office/powerpoint/2010/main" val="23161578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8826" y="0"/>
            <a:ext cx="10058400" cy="1450757"/>
          </a:xfrm>
        </p:spPr>
        <p:txBody>
          <a:bodyPr/>
          <a:lstStyle/>
          <a:p>
            <a:r>
              <a:rPr lang="en-GB" dirty="0" smtClean="0"/>
              <a:t>4.	Religious struggles</a:t>
            </a:r>
            <a:endParaRPr lang="en-GB" dirty="0"/>
          </a:p>
        </p:txBody>
      </p:sp>
      <p:sp>
        <p:nvSpPr>
          <p:cNvPr id="3" name="Content Placeholder 2"/>
          <p:cNvSpPr>
            <a:spLocks noGrp="1"/>
          </p:cNvSpPr>
          <p:nvPr>
            <p:ph idx="1"/>
          </p:nvPr>
        </p:nvSpPr>
        <p:spPr/>
        <p:txBody>
          <a:bodyPr>
            <a:normAutofit/>
          </a:bodyPr>
          <a:lstStyle/>
          <a:p>
            <a:r>
              <a:rPr lang="en-GB" dirty="0" smtClean="0"/>
              <a:t>Major life crises have the potential to shake people not only psychologically, socially and physically but also religiously and spiritually resulting in religious struggles. These can take many forms:</a:t>
            </a:r>
            <a:endParaRPr lang="en-GB" dirty="0"/>
          </a:p>
          <a:p>
            <a:pPr lvl="1"/>
            <a:r>
              <a:rPr lang="en-GB" dirty="0" smtClean="0"/>
              <a:t>Feelings of anger toward, abandonment or being punished by God; </a:t>
            </a:r>
          </a:p>
          <a:p>
            <a:pPr lvl="1"/>
            <a:r>
              <a:rPr lang="en-GB" dirty="0"/>
              <a:t>C</a:t>
            </a:r>
            <a:r>
              <a:rPr lang="en-GB" dirty="0" smtClean="0"/>
              <a:t>oncerns that a trauma may reflect the work of the devil or demonic forces; </a:t>
            </a:r>
          </a:p>
          <a:p>
            <a:pPr lvl="1"/>
            <a:r>
              <a:rPr lang="en-GB" dirty="0"/>
              <a:t>D</a:t>
            </a:r>
            <a:r>
              <a:rPr lang="en-GB" dirty="0" smtClean="0"/>
              <a:t>oubts about the truths of one’s religious faith;</a:t>
            </a:r>
          </a:p>
          <a:p>
            <a:pPr lvl="1"/>
            <a:r>
              <a:rPr lang="en-GB" dirty="0"/>
              <a:t>Q</a:t>
            </a:r>
            <a:r>
              <a:rPr lang="en-GB" dirty="0" smtClean="0"/>
              <a:t>uestions about the ultimate meaning or purpose in life; </a:t>
            </a:r>
          </a:p>
          <a:p>
            <a:pPr lvl="1"/>
            <a:r>
              <a:rPr lang="en-GB" dirty="0"/>
              <a:t>S</a:t>
            </a:r>
            <a:r>
              <a:rPr lang="en-GB" dirty="0" smtClean="0"/>
              <a:t>truggles with living up to one’s moral values; and</a:t>
            </a:r>
          </a:p>
          <a:p>
            <a:pPr lvl="1"/>
            <a:r>
              <a:rPr lang="en-GB" dirty="0"/>
              <a:t>C</a:t>
            </a:r>
            <a:r>
              <a:rPr lang="en-GB" dirty="0" smtClean="0"/>
              <a:t>onflicts with other people about religious issues (</a:t>
            </a:r>
            <a:r>
              <a:rPr lang="en-GB" dirty="0" err="1" smtClean="0"/>
              <a:t>Exline</a:t>
            </a:r>
            <a:r>
              <a:rPr lang="en-GB" dirty="0" smtClean="0"/>
              <a:t> et al., 2014)</a:t>
            </a:r>
          </a:p>
          <a:p>
            <a:r>
              <a:rPr lang="en-GB" dirty="0" smtClean="0"/>
              <a:t>It is expected that the </a:t>
            </a:r>
            <a:r>
              <a:rPr lang="en-GB" dirty="0" err="1" smtClean="0"/>
              <a:t>Covid</a:t>
            </a:r>
            <a:r>
              <a:rPr lang="en-GB" dirty="0" smtClean="0"/>
              <a:t> crisis will trigger more of these struggles</a:t>
            </a:r>
            <a:endParaRPr lang="en-GB" dirty="0"/>
          </a:p>
        </p:txBody>
      </p:sp>
      <p:sp>
        <p:nvSpPr>
          <p:cNvPr id="4" name="Slide Number Placeholder 3"/>
          <p:cNvSpPr>
            <a:spLocks noGrp="1"/>
          </p:cNvSpPr>
          <p:nvPr>
            <p:ph type="sldNum" sz="quarter" idx="12"/>
          </p:nvPr>
        </p:nvSpPr>
        <p:spPr/>
        <p:txBody>
          <a:bodyPr/>
          <a:lstStyle/>
          <a:p>
            <a:fld id="{6A789776-8292-44D9-AE92-4406865DF0FB}" type="slidenum">
              <a:rPr lang="en-GB" smtClean="0"/>
              <a:t>14</a:t>
            </a:fld>
            <a:endParaRPr lang="en-GB"/>
          </a:p>
        </p:txBody>
      </p:sp>
    </p:spTree>
    <p:extLst>
      <p:ext uri="{BB962C8B-B14F-4D97-AF65-F5344CB8AC3E}">
        <p14:creationId xmlns:p14="http://schemas.microsoft.com/office/powerpoint/2010/main" val="3391345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91467"/>
            <a:ext cx="10058400" cy="1450757"/>
          </a:xfrm>
        </p:spPr>
        <p:txBody>
          <a:bodyPr/>
          <a:lstStyle/>
          <a:p>
            <a:r>
              <a:rPr lang="en-GB" dirty="0" smtClean="0"/>
              <a:t>Religious struggles and greater distress</a:t>
            </a:r>
            <a:endParaRPr lang="en-GB"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GB" sz="2400" dirty="0" smtClean="0"/>
              <a:t>A significant body of research has tied religious struggles to greater distress, psychological problems and physical decline including a greater risk of mortality (</a:t>
            </a:r>
            <a:r>
              <a:rPr lang="en-GB" sz="2400" dirty="0" err="1" smtClean="0"/>
              <a:t>Pargament</a:t>
            </a:r>
            <a:r>
              <a:rPr lang="en-GB" sz="2400" dirty="0" smtClean="0"/>
              <a:t> and </a:t>
            </a:r>
            <a:r>
              <a:rPr lang="en-GB" sz="2400" dirty="0" err="1" smtClean="0"/>
              <a:t>Exline</a:t>
            </a:r>
            <a:r>
              <a:rPr lang="en-GB" sz="2400" dirty="0" smtClean="0"/>
              <a:t>, in press)</a:t>
            </a:r>
          </a:p>
          <a:p>
            <a:pPr>
              <a:buFont typeface="Wingdings" panose="05000000000000000000" pitchFamily="2" charset="2"/>
              <a:buChar char="§"/>
            </a:pPr>
            <a:r>
              <a:rPr lang="en-GB" sz="2400" dirty="0" smtClean="0"/>
              <a:t>Lee (2020) reported higher levels of struggle with God associated with elevated scores on a Coronavirus Anxiety Scale</a:t>
            </a:r>
          </a:p>
          <a:p>
            <a:pPr>
              <a:buFont typeface="Wingdings" panose="05000000000000000000" pitchFamily="2" charset="2"/>
              <a:buChar char="§"/>
            </a:pPr>
            <a:r>
              <a:rPr lang="en-GB" sz="2400" dirty="0" smtClean="0"/>
              <a:t>One could expect a rise in Covid-19 related religious struggles among various religious groups and subsequent mental health related problems, including depression, anxiety, PTSD and suicidality </a:t>
            </a:r>
            <a:endParaRPr lang="en-GB" sz="2400" dirty="0"/>
          </a:p>
        </p:txBody>
      </p:sp>
      <p:sp>
        <p:nvSpPr>
          <p:cNvPr id="4" name="Slide Number Placeholder 3"/>
          <p:cNvSpPr>
            <a:spLocks noGrp="1"/>
          </p:cNvSpPr>
          <p:nvPr>
            <p:ph type="sldNum" sz="quarter" idx="12"/>
          </p:nvPr>
        </p:nvSpPr>
        <p:spPr/>
        <p:txBody>
          <a:bodyPr/>
          <a:lstStyle/>
          <a:p>
            <a:fld id="{6A789776-8292-44D9-AE92-4406865DF0FB}" type="slidenum">
              <a:rPr lang="en-GB" smtClean="0"/>
              <a:t>15</a:t>
            </a:fld>
            <a:endParaRPr lang="en-GB"/>
          </a:p>
        </p:txBody>
      </p:sp>
    </p:spTree>
    <p:extLst>
      <p:ext uri="{BB962C8B-B14F-4D97-AF65-F5344CB8AC3E}">
        <p14:creationId xmlns:p14="http://schemas.microsoft.com/office/powerpoint/2010/main" val="6754471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 Study with the Maltese Population</a:t>
            </a:r>
            <a:endParaRPr lang="en-GB" dirty="0"/>
          </a:p>
        </p:txBody>
      </p:sp>
      <p:sp>
        <p:nvSpPr>
          <p:cNvPr id="3" name="Content Placeholder 2"/>
          <p:cNvSpPr>
            <a:spLocks noGrp="1"/>
          </p:cNvSpPr>
          <p:nvPr>
            <p:ph idx="1"/>
          </p:nvPr>
        </p:nvSpPr>
        <p:spPr/>
        <p:txBody>
          <a:bodyPr>
            <a:normAutofit lnSpcReduction="10000"/>
          </a:bodyPr>
          <a:lstStyle/>
          <a:p>
            <a:pPr>
              <a:buFont typeface="Arial" panose="020B0604020202020204" pitchFamily="34" charset="0"/>
              <a:buChar char="•"/>
            </a:pPr>
            <a:r>
              <a:rPr lang="en-GB" sz="2400" dirty="0" smtClean="0"/>
              <a:t>The initiative taken by the Department of Pastoral Theology to </a:t>
            </a:r>
            <a:r>
              <a:rPr lang="en-GB" sz="2400" dirty="0"/>
              <a:t>conduct an online survey using an anonymous questionnaire which could be filled by anyone. </a:t>
            </a:r>
            <a:endParaRPr lang="en-GB" sz="2400" dirty="0" smtClean="0"/>
          </a:p>
          <a:p>
            <a:pPr>
              <a:buFont typeface="Arial" panose="020B0604020202020204" pitchFamily="34" charset="0"/>
              <a:buChar char="•"/>
            </a:pPr>
            <a:r>
              <a:rPr lang="en-GB" sz="2400" dirty="0" smtClean="0"/>
              <a:t>This </a:t>
            </a:r>
            <a:r>
              <a:rPr lang="en-GB" sz="2400" dirty="0"/>
              <a:t>strategy intended to </a:t>
            </a:r>
            <a:r>
              <a:rPr lang="en-US" sz="2400" dirty="0"/>
              <a:t>gather information about how people interpreted the COVID-19 pandemic and the partial lockdown</a:t>
            </a:r>
            <a:r>
              <a:rPr lang="en-GB" sz="2400" dirty="0"/>
              <a:t> in Malta</a:t>
            </a:r>
            <a:r>
              <a:rPr lang="en-US" sz="2400" dirty="0"/>
              <a:t>. </a:t>
            </a:r>
            <a:endParaRPr lang="en-US" sz="2400" dirty="0" smtClean="0"/>
          </a:p>
          <a:p>
            <a:pPr>
              <a:buFont typeface="Arial" panose="020B0604020202020204" pitchFamily="34" charset="0"/>
              <a:buChar char="•"/>
            </a:pPr>
            <a:r>
              <a:rPr lang="en-US" sz="2400" dirty="0" smtClean="0"/>
              <a:t>The </a:t>
            </a:r>
            <a:r>
              <a:rPr lang="en-US" sz="2400" dirty="0"/>
              <a:t>questions </a:t>
            </a:r>
            <a:r>
              <a:rPr lang="en-GB" sz="2400" dirty="0"/>
              <a:t>were</a:t>
            </a:r>
            <a:r>
              <a:rPr lang="en-US" sz="2400" dirty="0"/>
              <a:t> meant to gauge </a:t>
            </a:r>
            <a:r>
              <a:rPr lang="en-GB" sz="2400" dirty="0"/>
              <a:t>the </a:t>
            </a:r>
            <a:r>
              <a:rPr lang="en-US" sz="2400" dirty="0"/>
              <a:t>personal experiences</a:t>
            </a:r>
            <a:r>
              <a:rPr lang="en-GB" sz="2400" dirty="0"/>
              <a:t> of the respondents</a:t>
            </a:r>
            <a:r>
              <a:rPr lang="en-US" sz="2400" dirty="0"/>
              <a:t>, how </a:t>
            </a:r>
            <a:r>
              <a:rPr lang="en-GB" sz="2400" dirty="0"/>
              <a:t>COVID-19</a:t>
            </a:r>
            <a:r>
              <a:rPr lang="en-US" sz="2400" dirty="0"/>
              <a:t> impacted their sense of existential meaning, their faith, their sense of community and how they coped with the </a:t>
            </a:r>
            <a:r>
              <a:rPr lang="en-US" sz="2400" dirty="0" smtClean="0"/>
              <a:t>crisis</a:t>
            </a:r>
          </a:p>
          <a:p>
            <a:pPr>
              <a:buFont typeface="Arial" panose="020B0604020202020204" pitchFamily="34" charset="0"/>
              <a:buChar char="•"/>
            </a:pPr>
            <a:r>
              <a:rPr lang="en-US" sz="2400" dirty="0"/>
              <a:t>Some of the questions in this survey were inspired by the above mentioned studies and by other surveys conducted elsewhere. Others targeted specifically the local situation.</a:t>
            </a:r>
            <a:endParaRPr lang="en-GB" sz="2400" dirty="0"/>
          </a:p>
          <a:p>
            <a:pPr>
              <a:buFont typeface="Arial" panose="020B0604020202020204" pitchFamily="34" charset="0"/>
              <a:buChar char="•"/>
            </a:pPr>
            <a:endParaRPr lang="en-GB" dirty="0"/>
          </a:p>
        </p:txBody>
      </p:sp>
      <p:sp>
        <p:nvSpPr>
          <p:cNvPr id="4" name="Slide Number Placeholder 3"/>
          <p:cNvSpPr>
            <a:spLocks noGrp="1"/>
          </p:cNvSpPr>
          <p:nvPr>
            <p:ph type="sldNum" sz="quarter" idx="12"/>
          </p:nvPr>
        </p:nvSpPr>
        <p:spPr/>
        <p:txBody>
          <a:bodyPr/>
          <a:lstStyle/>
          <a:p>
            <a:fld id="{6A789776-8292-44D9-AE92-4406865DF0FB}" type="slidenum">
              <a:rPr lang="en-GB" smtClean="0"/>
              <a:t>16</a:t>
            </a:fld>
            <a:endParaRPr lang="en-GB"/>
          </a:p>
        </p:txBody>
      </p:sp>
    </p:spTree>
    <p:extLst>
      <p:ext uri="{BB962C8B-B14F-4D97-AF65-F5344CB8AC3E}">
        <p14:creationId xmlns:p14="http://schemas.microsoft.com/office/powerpoint/2010/main" val="20725193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Questionnaire</a:t>
            </a:r>
            <a:endParaRPr lang="en-GB" dirty="0"/>
          </a:p>
        </p:txBody>
      </p:sp>
      <p:sp>
        <p:nvSpPr>
          <p:cNvPr id="3" name="Content Placeholder 2"/>
          <p:cNvSpPr>
            <a:spLocks noGrp="1"/>
          </p:cNvSpPr>
          <p:nvPr>
            <p:ph idx="1"/>
          </p:nvPr>
        </p:nvSpPr>
        <p:spPr/>
        <p:txBody>
          <a:bodyPr>
            <a:normAutofit/>
          </a:bodyPr>
          <a:lstStyle/>
          <a:p>
            <a:pPr>
              <a:buFont typeface="Arial" panose="020B0604020202020204" pitchFamily="34" charset="0"/>
              <a:buChar char="•"/>
            </a:pPr>
            <a:r>
              <a:rPr lang="en-GB" dirty="0"/>
              <a:t>The </a:t>
            </a:r>
            <a:r>
              <a:rPr lang="en-GB" dirty="0" smtClean="0"/>
              <a:t>tool, an </a:t>
            </a:r>
            <a:r>
              <a:rPr lang="en-GB" dirty="0"/>
              <a:t>anonymous online questionnaire </a:t>
            </a:r>
            <a:r>
              <a:rPr lang="en-GB" dirty="0" smtClean="0"/>
              <a:t>consisted </a:t>
            </a:r>
            <a:r>
              <a:rPr lang="en-GB" dirty="0"/>
              <a:t>of 43 questions and a number of sub questions. </a:t>
            </a:r>
            <a:r>
              <a:rPr lang="en-GB" dirty="0" smtClean="0"/>
              <a:t>Apart </a:t>
            </a:r>
            <a:r>
              <a:rPr lang="en-GB" dirty="0"/>
              <a:t>from the </a:t>
            </a:r>
            <a:r>
              <a:rPr lang="en-GB" b="1" dirty="0"/>
              <a:t>demographic information</a:t>
            </a:r>
            <a:r>
              <a:rPr lang="en-GB" dirty="0"/>
              <a:t>, it covered 6 sections related to what are considered as classical dimensions of </a:t>
            </a:r>
            <a:r>
              <a:rPr lang="en-GB" dirty="0" smtClean="0"/>
              <a:t>religion as well as other related areas:</a:t>
            </a:r>
          </a:p>
          <a:p>
            <a:pPr marL="457200" indent="-457200">
              <a:buFont typeface="+mj-lt"/>
              <a:buAutoNum type="arabicPeriod"/>
            </a:pPr>
            <a:r>
              <a:rPr lang="en-GB" b="1" dirty="0" smtClean="0"/>
              <a:t>Beliefs </a:t>
            </a:r>
          </a:p>
          <a:p>
            <a:pPr marL="457200" indent="-457200">
              <a:buFont typeface="+mj-lt"/>
              <a:buAutoNum type="arabicPeriod"/>
            </a:pPr>
            <a:r>
              <a:rPr lang="en-GB" b="1" dirty="0" smtClean="0"/>
              <a:t>Personal experience</a:t>
            </a:r>
          </a:p>
          <a:p>
            <a:pPr marL="457200" indent="-457200">
              <a:buFont typeface="+mj-lt"/>
              <a:buAutoNum type="arabicPeriod"/>
            </a:pPr>
            <a:r>
              <a:rPr lang="en-GB" b="1" dirty="0" smtClean="0"/>
              <a:t>Community</a:t>
            </a:r>
          </a:p>
          <a:p>
            <a:pPr marL="457200" indent="-457200">
              <a:buFont typeface="+mj-lt"/>
              <a:buAutoNum type="arabicPeriod"/>
            </a:pPr>
            <a:r>
              <a:rPr lang="en-GB" b="1" dirty="0" smtClean="0"/>
              <a:t>Ritual</a:t>
            </a:r>
          </a:p>
          <a:p>
            <a:pPr marL="457200" indent="-457200">
              <a:buFont typeface="+mj-lt"/>
              <a:buAutoNum type="arabicPeriod"/>
            </a:pPr>
            <a:r>
              <a:rPr lang="en-GB" b="1" dirty="0" smtClean="0"/>
              <a:t>Socio-cultural dimension</a:t>
            </a:r>
          </a:p>
          <a:p>
            <a:pPr marL="457200" indent="-457200">
              <a:buFont typeface="+mj-lt"/>
              <a:buAutoNum type="arabicPeriod"/>
            </a:pPr>
            <a:r>
              <a:rPr lang="en-GB" b="1" dirty="0"/>
              <a:t>W</a:t>
            </a:r>
            <a:r>
              <a:rPr lang="en-GB" b="1" dirty="0" smtClean="0"/>
              <a:t>ay </a:t>
            </a:r>
            <a:r>
              <a:rPr lang="en-GB" b="1" dirty="0"/>
              <a:t>forward.</a:t>
            </a:r>
          </a:p>
        </p:txBody>
      </p:sp>
      <p:sp>
        <p:nvSpPr>
          <p:cNvPr id="4" name="Slide Number Placeholder 3"/>
          <p:cNvSpPr>
            <a:spLocks noGrp="1"/>
          </p:cNvSpPr>
          <p:nvPr>
            <p:ph type="sldNum" sz="quarter" idx="12"/>
          </p:nvPr>
        </p:nvSpPr>
        <p:spPr/>
        <p:txBody>
          <a:bodyPr/>
          <a:lstStyle/>
          <a:p>
            <a:fld id="{6A789776-8292-44D9-AE92-4406865DF0FB}" type="slidenum">
              <a:rPr lang="en-GB" smtClean="0"/>
              <a:t>17</a:t>
            </a:fld>
            <a:endParaRPr lang="en-GB"/>
          </a:p>
        </p:txBody>
      </p:sp>
    </p:spTree>
    <p:extLst>
      <p:ext uri="{BB962C8B-B14F-4D97-AF65-F5344CB8AC3E}">
        <p14:creationId xmlns:p14="http://schemas.microsoft.com/office/powerpoint/2010/main" val="607526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330926"/>
            <a:ext cx="10058400" cy="1132114"/>
          </a:xfrm>
        </p:spPr>
        <p:txBody>
          <a:bodyPr>
            <a:normAutofit fontScale="90000"/>
          </a:bodyPr>
          <a:lstStyle/>
          <a:p>
            <a:pPr>
              <a:lnSpc>
                <a:spcPct val="100000"/>
              </a:lnSpc>
            </a:pPr>
            <a:r>
              <a:rPr lang="en-GB" b="1" dirty="0"/>
              <a:t>RESULTS</a:t>
            </a:r>
            <a:r>
              <a:rPr lang="en-GB" dirty="0"/>
              <a:t/>
            </a:r>
            <a:br>
              <a:rPr lang="en-GB" dirty="0"/>
            </a:br>
            <a:r>
              <a:rPr lang="en-GB" b="1" dirty="0" smtClean="0"/>
              <a:t>Section </a:t>
            </a:r>
            <a:r>
              <a:rPr lang="en-GB" b="1" dirty="0"/>
              <a:t>1: Demographic Information</a:t>
            </a:r>
            <a:endParaRPr lang="en-GB" dirty="0"/>
          </a:p>
        </p:txBody>
      </p:sp>
      <p:sp>
        <p:nvSpPr>
          <p:cNvPr id="3" name="Content Placeholder 2"/>
          <p:cNvSpPr>
            <a:spLocks noGrp="1"/>
          </p:cNvSpPr>
          <p:nvPr>
            <p:ph idx="1"/>
          </p:nvPr>
        </p:nvSpPr>
        <p:spPr>
          <a:xfrm>
            <a:off x="1097280" y="1741714"/>
            <a:ext cx="10058400" cy="4127380"/>
          </a:xfrm>
        </p:spPr>
        <p:txBody>
          <a:bodyPr/>
          <a:lstStyle/>
          <a:p>
            <a:r>
              <a:rPr lang="en-US" dirty="0"/>
              <a:t>The number of entries was </a:t>
            </a:r>
            <a:r>
              <a:rPr lang="en-US" b="1" dirty="0" smtClean="0"/>
              <a:t>1102,</a:t>
            </a:r>
            <a:r>
              <a:rPr lang="en-US" dirty="0" smtClean="0"/>
              <a:t> </a:t>
            </a:r>
            <a:r>
              <a:rPr lang="en-US" b="1" dirty="0" smtClean="0"/>
              <a:t>385 </a:t>
            </a:r>
            <a:r>
              <a:rPr lang="en-US" b="1" dirty="0"/>
              <a:t>Males (M) (35%), </a:t>
            </a:r>
            <a:r>
              <a:rPr lang="en-US" dirty="0"/>
              <a:t>and </a:t>
            </a:r>
            <a:r>
              <a:rPr lang="en-US" b="1" dirty="0"/>
              <a:t>711 Females (F) (65%). </a:t>
            </a:r>
            <a:r>
              <a:rPr lang="en-US" dirty="0" smtClean="0"/>
              <a:t>These </a:t>
            </a:r>
            <a:r>
              <a:rPr lang="en-US" dirty="0"/>
              <a:t>were subdivided into 5 groups according to age brackets </a:t>
            </a:r>
            <a:r>
              <a:rPr lang="en-US" dirty="0" smtClean="0"/>
              <a:t>and arbitrarily divided </a:t>
            </a:r>
            <a:r>
              <a:rPr lang="en-US" dirty="0"/>
              <a:t>and labeled. </a:t>
            </a:r>
            <a:endParaRPr lang="en-GB" dirty="0"/>
          </a:p>
        </p:txBody>
      </p:sp>
      <p:sp>
        <p:nvSpPr>
          <p:cNvPr id="4" name="Slide Number Placeholder 3"/>
          <p:cNvSpPr>
            <a:spLocks noGrp="1"/>
          </p:cNvSpPr>
          <p:nvPr>
            <p:ph type="sldNum" sz="quarter" idx="12"/>
          </p:nvPr>
        </p:nvSpPr>
        <p:spPr/>
        <p:txBody>
          <a:bodyPr/>
          <a:lstStyle/>
          <a:p>
            <a:fld id="{6A789776-8292-44D9-AE92-4406865DF0FB}" type="slidenum">
              <a:rPr lang="en-GB" smtClean="0"/>
              <a:t>18</a:t>
            </a:fld>
            <a:endParaRPr lang="en-GB"/>
          </a:p>
        </p:txBody>
      </p:sp>
      <p:graphicFrame>
        <p:nvGraphicFramePr>
          <p:cNvPr id="5" name="Chart 4">
            <a:extLst>
              <a:ext uri="{FF2B5EF4-FFF2-40B4-BE49-F238E27FC236}">
                <a16:creationId xmlns:a16="http://schemas.microsoft.com/office/drawing/2014/main" id="{506C0D54-B844-0845-9B7F-93CE62F1D248}"/>
              </a:ext>
            </a:extLst>
          </p:cNvPr>
          <p:cNvGraphicFramePr>
            <a:graphicFrameLocks/>
          </p:cNvGraphicFramePr>
          <p:nvPr>
            <p:extLst>
              <p:ext uri="{D42A27DB-BD31-4B8C-83A1-F6EECF244321}">
                <p14:modId xmlns:p14="http://schemas.microsoft.com/office/powerpoint/2010/main" val="517586758"/>
              </p:ext>
            </p:extLst>
          </p:nvPr>
        </p:nvGraphicFramePr>
        <p:xfrm>
          <a:off x="5904410" y="2483632"/>
          <a:ext cx="5136323" cy="366413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a:extLst>
              <a:ext uri="{FF2B5EF4-FFF2-40B4-BE49-F238E27FC236}">
                <a16:creationId xmlns:a16="http://schemas.microsoft.com/office/drawing/2014/main" id="{0A2C3C5F-01BC-2D43-ADF9-C099575A741D}"/>
              </a:ext>
            </a:extLst>
          </p:cNvPr>
          <p:cNvGraphicFramePr>
            <a:graphicFrameLocks/>
          </p:cNvGraphicFramePr>
          <p:nvPr>
            <p:extLst>
              <p:ext uri="{D42A27DB-BD31-4B8C-83A1-F6EECF244321}">
                <p14:modId xmlns:p14="http://schemas.microsoft.com/office/powerpoint/2010/main" val="3695335768"/>
              </p:ext>
            </p:extLst>
          </p:nvPr>
        </p:nvGraphicFramePr>
        <p:xfrm>
          <a:off x="1097279" y="2500304"/>
          <a:ext cx="4692183" cy="366413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341581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69186"/>
            <a:ext cx="10058400" cy="1028391"/>
          </a:xfrm>
        </p:spPr>
        <p:txBody>
          <a:bodyPr/>
          <a:lstStyle/>
          <a:p>
            <a:r>
              <a:rPr lang="en-US" dirty="0"/>
              <a:t>E</a:t>
            </a:r>
            <a:r>
              <a:rPr lang="en-US" dirty="0" smtClean="0"/>
              <a:t>ducation </a:t>
            </a:r>
            <a:r>
              <a:rPr lang="en-US" dirty="0"/>
              <a:t>L</a:t>
            </a:r>
            <a:r>
              <a:rPr lang="en-US" dirty="0" smtClean="0"/>
              <a:t>evel</a:t>
            </a:r>
            <a:endParaRPr lang="en-GB" dirty="0"/>
          </a:p>
        </p:txBody>
      </p:sp>
      <p:graphicFrame>
        <p:nvGraphicFramePr>
          <p:cNvPr id="5" name="Content Placeholder 4">
            <a:extLst>
              <a:ext uri="{FF2B5EF4-FFF2-40B4-BE49-F238E27FC236}">
                <a16:creationId xmlns:a16="http://schemas.microsoft.com/office/drawing/2014/main" id="{1697EA9D-388B-F148-ABD3-300BBBCFCDCA}"/>
              </a:ext>
            </a:extLst>
          </p:cNvPr>
          <p:cNvGraphicFramePr>
            <a:graphicFrameLocks noGrp="1"/>
          </p:cNvGraphicFramePr>
          <p:nvPr>
            <p:ph idx="1"/>
            <p:extLst>
              <p:ext uri="{D42A27DB-BD31-4B8C-83A1-F6EECF244321}">
                <p14:modId xmlns:p14="http://schemas.microsoft.com/office/powerpoint/2010/main" val="561826994"/>
              </p:ext>
            </p:extLst>
          </p:nvPr>
        </p:nvGraphicFramePr>
        <p:xfrm>
          <a:off x="1096963" y="1785257"/>
          <a:ext cx="10058400" cy="4484914"/>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6A789776-8292-44D9-AE92-4406865DF0FB}" type="slidenum">
              <a:rPr lang="en-GB" smtClean="0"/>
              <a:t>19</a:t>
            </a:fld>
            <a:endParaRPr lang="en-GB"/>
          </a:p>
        </p:txBody>
      </p:sp>
    </p:spTree>
    <p:extLst>
      <p:ext uri="{BB962C8B-B14F-4D97-AF65-F5344CB8AC3E}">
        <p14:creationId xmlns:p14="http://schemas.microsoft.com/office/powerpoint/2010/main" val="23143814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Religious Affiliation</a:t>
            </a:r>
            <a:endParaRPr lang="en-GB" dirty="0"/>
          </a:p>
        </p:txBody>
      </p:sp>
      <p:graphicFrame>
        <p:nvGraphicFramePr>
          <p:cNvPr id="5" name="Content Placeholder 4">
            <a:extLst>
              <a:ext uri="{FF2B5EF4-FFF2-40B4-BE49-F238E27FC236}">
                <a16:creationId xmlns:a16="http://schemas.microsoft.com/office/drawing/2014/main" id="{818B2C83-2200-2C4C-A467-2BFD666BB086}"/>
              </a:ext>
            </a:extLst>
          </p:cNvPr>
          <p:cNvGraphicFramePr>
            <a:graphicFrameLocks noGrp="1"/>
          </p:cNvGraphicFramePr>
          <p:nvPr>
            <p:ph idx="1"/>
            <p:extLst>
              <p:ext uri="{D42A27DB-BD31-4B8C-83A1-F6EECF244321}">
                <p14:modId xmlns:p14="http://schemas.microsoft.com/office/powerpoint/2010/main" val="2568505581"/>
              </p:ext>
            </p:extLst>
          </p:nvPr>
        </p:nvGraphicFramePr>
        <p:xfrm>
          <a:off x="1097280" y="1879899"/>
          <a:ext cx="10058400" cy="402272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6A789776-8292-44D9-AE92-4406865DF0FB}" type="slidenum">
              <a:rPr lang="en-GB" smtClean="0"/>
              <a:t>20</a:t>
            </a:fld>
            <a:endParaRPr lang="en-GB"/>
          </a:p>
        </p:txBody>
      </p:sp>
      <p:sp>
        <p:nvSpPr>
          <p:cNvPr id="6" name="TextBox 5"/>
          <p:cNvSpPr txBox="1"/>
          <p:nvPr/>
        </p:nvSpPr>
        <p:spPr>
          <a:xfrm>
            <a:off x="1402079" y="5868988"/>
            <a:ext cx="9544595" cy="430887"/>
          </a:xfrm>
          <a:prstGeom prst="rect">
            <a:avLst/>
          </a:prstGeom>
          <a:noFill/>
        </p:spPr>
        <p:txBody>
          <a:bodyPr wrap="square" rtlCol="0">
            <a:spAutoFit/>
          </a:bodyPr>
          <a:lstStyle/>
          <a:p>
            <a:r>
              <a:rPr lang="en-US" sz="1100" dirty="0" smtClean="0"/>
              <a:t>Catholic:       Y 159 (72%)                          A 401(92%)                                       M 216(91%)                                        S 125(89%)                                       R 66(97%)</a:t>
            </a:r>
          </a:p>
          <a:p>
            <a:r>
              <a:rPr lang="en-US" sz="1100" dirty="0"/>
              <a:t>No Religion: </a:t>
            </a:r>
            <a:r>
              <a:rPr lang="en-US" sz="1100" dirty="0" smtClean="0"/>
              <a:t>Y</a:t>
            </a:r>
            <a:r>
              <a:rPr lang="en-US" sz="1100" dirty="0"/>
              <a:t> </a:t>
            </a:r>
            <a:r>
              <a:rPr lang="en-US" sz="1100" dirty="0" smtClean="0"/>
              <a:t>  </a:t>
            </a:r>
            <a:r>
              <a:rPr lang="en-US" sz="1100" dirty="0"/>
              <a:t>44 (20</a:t>
            </a:r>
            <a:r>
              <a:rPr lang="en-US" sz="1100" dirty="0" smtClean="0"/>
              <a:t>%)                          A    </a:t>
            </a:r>
            <a:r>
              <a:rPr lang="en-US" sz="1100" dirty="0"/>
              <a:t>21(  5</a:t>
            </a:r>
            <a:r>
              <a:rPr lang="en-US" sz="1100" dirty="0" smtClean="0"/>
              <a:t>%)                                       M   13(  6%)                                         </a:t>
            </a:r>
            <a:r>
              <a:rPr lang="en-US" sz="1100" dirty="0"/>
              <a:t>S,    3( </a:t>
            </a:r>
            <a:r>
              <a:rPr lang="en-US" sz="1100" dirty="0" smtClean="0"/>
              <a:t> 4%)                                        R   2</a:t>
            </a:r>
            <a:r>
              <a:rPr lang="en-US" sz="1100" dirty="0"/>
              <a:t>(  3</a:t>
            </a:r>
            <a:r>
              <a:rPr lang="en-US" sz="1100" dirty="0" smtClean="0"/>
              <a:t>%)</a:t>
            </a:r>
            <a:endParaRPr lang="en-GB" sz="1100" dirty="0"/>
          </a:p>
        </p:txBody>
      </p:sp>
    </p:spTree>
    <p:extLst>
      <p:ext uri="{BB962C8B-B14F-4D97-AF65-F5344CB8AC3E}">
        <p14:creationId xmlns:p14="http://schemas.microsoft.com/office/powerpoint/2010/main" val="36007806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Pre-</a:t>
            </a:r>
            <a:r>
              <a:rPr lang="en-GB" dirty="0" err="1" smtClean="0"/>
              <a:t>Covid</a:t>
            </a:r>
            <a:r>
              <a:rPr lang="en-GB" dirty="0" smtClean="0"/>
              <a:t> 19 Church Attendance</a:t>
            </a:r>
            <a:endParaRPr lang="en-GB" dirty="0"/>
          </a:p>
        </p:txBody>
      </p:sp>
      <p:graphicFrame>
        <p:nvGraphicFramePr>
          <p:cNvPr id="5" name="Content Placeholder 4">
            <a:extLst>
              <a:ext uri="{FF2B5EF4-FFF2-40B4-BE49-F238E27FC236}">
                <a16:creationId xmlns:a16="http://schemas.microsoft.com/office/drawing/2014/main" id="{62479428-31D0-924C-B3F8-4062B1B9E378}"/>
              </a:ext>
            </a:extLst>
          </p:cNvPr>
          <p:cNvGraphicFramePr>
            <a:graphicFrameLocks noGrp="1"/>
          </p:cNvGraphicFramePr>
          <p:nvPr>
            <p:ph idx="1"/>
            <p:extLst>
              <p:ext uri="{D42A27DB-BD31-4B8C-83A1-F6EECF244321}">
                <p14:modId xmlns:p14="http://schemas.microsoft.com/office/powerpoint/2010/main" val="800130489"/>
              </p:ext>
            </p:extLst>
          </p:nvPr>
        </p:nvGraphicFramePr>
        <p:xfrm>
          <a:off x="1096963" y="1846263"/>
          <a:ext cx="10058400" cy="402272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6A789776-8292-44D9-AE92-4406865DF0FB}" type="slidenum">
              <a:rPr lang="en-GB" smtClean="0"/>
              <a:t>21</a:t>
            </a:fld>
            <a:endParaRPr lang="en-GB"/>
          </a:p>
        </p:txBody>
      </p:sp>
    </p:spTree>
    <p:extLst>
      <p:ext uri="{BB962C8B-B14F-4D97-AF65-F5344CB8AC3E}">
        <p14:creationId xmlns:p14="http://schemas.microsoft.com/office/powerpoint/2010/main" val="201579795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Church Attendance before Covid-19</a:t>
            </a:r>
            <a:endParaRPr lang="en-GB" dirty="0"/>
          </a:p>
        </p:txBody>
      </p:sp>
      <p:graphicFrame>
        <p:nvGraphicFramePr>
          <p:cNvPr id="5" name="Content Placeholder 4">
            <a:extLst>
              <a:ext uri="{FF2B5EF4-FFF2-40B4-BE49-F238E27FC236}">
                <a16:creationId xmlns:a16="http://schemas.microsoft.com/office/drawing/2014/main" id="{4577FB65-BDBD-2449-8C3C-835C0C8A1518}"/>
              </a:ext>
            </a:extLst>
          </p:cNvPr>
          <p:cNvGraphicFramePr>
            <a:graphicFrameLocks noGrp="1"/>
          </p:cNvGraphicFramePr>
          <p:nvPr>
            <p:ph idx="1"/>
          </p:nvPr>
        </p:nvGraphicFramePr>
        <p:xfrm>
          <a:off x="1096963" y="1846263"/>
          <a:ext cx="10058400" cy="402272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6A789776-8292-44D9-AE92-4406865DF0FB}" type="slidenum">
              <a:rPr lang="en-GB" smtClean="0"/>
              <a:t>22</a:t>
            </a:fld>
            <a:endParaRPr lang="en-GB"/>
          </a:p>
        </p:txBody>
      </p:sp>
      <p:sp>
        <p:nvSpPr>
          <p:cNvPr id="6" name="TextBox 5"/>
          <p:cNvSpPr txBox="1"/>
          <p:nvPr/>
        </p:nvSpPr>
        <p:spPr>
          <a:xfrm>
            <a:off x="1341120" y="5887387"/>
            <a:ext cx="10010700" cy="276999"/>
          </a:xfrm>
          <a:prstGeom prst="rect">
            <a:avLst/>
          </a:prstGeom>
          <a:noFill/>
        </p:spPr>
        <p:txBody>
          <a:bodyPr wrap="square" rtlCol="0">
            <a:spAutoFit/>
          </a:bodyPr>
          <a:lstStyle/>
          <a:p>
            <a:r>
              <a:rPr lang="en-US" sz="1200" dirty="0"/>
              <a:t>Those who attend more than once a week are from the older groups. The Non-Graduates group (N=99) obtained similar results as the Y </a:t>
            </a:r>
            <a:r>
              <a:rPr lang="en-US" sz="1200" dirty="0" smtClean="0"/>
              <a:t>group</a:t>
            </a:r>
            <a:endParaRPr lang="en-GB" dirty="0"/>
          </a:p>
        </p:txBody>
      </p:sp>
    </p:spTree>
    <p:extLst>
      <p:ext uri="{BB962C8B-B14F-4D97-AF65-F5344CB8AC3E}">
        <p14:creationId xmlns:p14="http://schemas.microsoft.com/office/powerpoint/2010/main" val="36868722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Personal Beliefs</a:t>
            </a:r>
            <a:endParaRPr lang="en-GB" dirty="0"/>
          </a:p>
        </p:txBody>
      </p:sp>
      <p:sp>
        <p:nvSpPr>
          <p:cNvPr id="7" name="Content Placeholder 6"/>
          <p:cNvSpPr>
            <a:spLocks noGrp="1"/>
          </p:cNvSpPr>
          <p:nvPr>
            <p:ph idx="1"/>
          </p:nvPr>
        </p:nvSpPr>
        <p:spPr/>
        <p:txBody>
          <a:bodyPr/>
          <a:lstStyle/>
          <a:p>
            <a:endParaRPr lang="en-GB" dirty="0"/>
          </a:p>
        </p:txBody>
      </p:sp>
      <p:sp>
        <p:nvSpPr>
          <p:cNvPr id="4" name="Slide Number Placeholder 3"/>
          <p:cNvSpPr>
            <a:spLocks noGrp="1"/>
          </p:cNvSpPr>
          <p:nvPr>
            <p:ph type="sldNum" sz="quarter" idx="12"/>
          </p:nvPr>
        </p:nvSpPr>
        <p:spPr/>
        <p:txBody>
          <a:bodyPr/>
          <a:lstStyle/>
          <a:p>
            <a:fld id="{6A789776-8292-44D9-AE92-4406865DF0FB}" type="slidenum">
              <a:rPr lang="en-GB" smtClean="0"/>
              <a:t>23</a:t>
            </a:fld>
            <a:endParaRPr lang="en-GB"/>
          </a:p>
        </p:txBody>
      </p:sp>
      <p:sp>
        <p:nvSpPr>
          <p:cNvPr id="6" name="TextBox 5"/>
          <p:cNvSpPr txBox="1"/>
          <p:nvPr/>
        </p:nvSpPr>
        <p:spPr>
          <a:xfrm>
            <a:off x="5408023" y="5868988"/>
            <a:ext cx="3169920" cy="369332"/>
          </a:xfrm>
          <a:prstGeom prst="rect">
            <a:avLst/>
          </a:prstGeom>
          <a:noFill/>
        </p:spPr>
        <p:txBody>
          <a:bodyPr wrap="square" rtlCol="0">
            <a:spAutoFit/>
          </a:bodyPr>
          <a:lstStyle/>
          <a:p>
            <a:r>
              <a:rPr lang="en-GB" dirty="0" smtClean="0"/>
              <a:t>Average: 98%</a:t>
            </a:r>
            <a:endParaRPr lang="en-GB" dirty="0"/>
          </a:p>
        </p:txBody>
      </p:sp>
      <p:graphicFrame>
        <p:nvGraphicFramePr>
          <p:cNvPr id="8" name="Chart 7">
            <a:extLst>
              <a:ext uri="{FF2B5EF4-FFF2-40B4-BE49-F238E27FC236}">
                <a16:creationId xmlns:a16="http://schemas.microsoft.com/office/drawing/2014/main" id="{E8D1A7EF-FF55-E943-AF3B-40D5058B401B}"/>
              </a:ext>
            </a:extLst>
          </p:cNvPr>
          <p:cNvGraphicFramePr>
            <a:graphicFrameLocks/>
          </p:cNvGraphicFramePr>
          <p:nvPr>
            <p:extLst>
              <p:ext uri="{D42A27DB-BD31-4B8C-83A1-F6EECF244321}">
                <p14:modId xmlns:p14="http://schemas.microsoft.com/office/powerpoint/2010/main" val="3294065814"/>
              </p:ext>
            </p:extLst>
          </p:nvPr>
        </p:nvGraphicFramePr>
        <p:xfrm>
          <a:off x="2095863" y="1838034"/>
          <a:ext cx="7721600" cy="403095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7652929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Personal Beliefs</a:t>
            </a:r>
            <a:endParaRPr lang="en-GB" dirty="0"/>
          </a:p>
        </p:txBody>
      </p:sp>
      <p:graphicFrame>
        <p:nvGraphicFramePr>
          <p:cNvPr id="7" name="Content Placeholder 6">
            <a:extLst>
              <a:ext uri="{FF2B5EF4-FFF2-40B4-BE49-F238E27FC236}">
                <a16:creationId xmlns:a16="http://schemas.microsoft.com/office/drawing/2014/main" id="{3528B2AF-B52B-D745-BDE9-8B1A60B20C5F}"/>
              </a:ext>
            </a:extLst>
          </p:cNvPr>
          <p:cNvGraphicFramePr>
            <a:graphicFrameLocks noGrp="1"/>
          </p:cNvGraphicFramePr>
          <p:nvPr>
            <p:ph idx="1"/>
          </p:nvPr>
        </p:nvGraphicFramePr>
        <p:xfrm>
          <a:off x="1096963" y="1846263"/>
          <a:ext cx="10058400" cy="402272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6A789776-8292-44D9-AE92-4406865DF0FB}" type="slidenum">
              <a:rPr lang="en-GB" smtClean="0"/>
              <a:t>24</a:t>
            </a:fld>
            <a:endParaRPr lang="en-GB"/>
          </a:p>
        </p:txBody>
      </p:sp>
    </p:spTree>
    <p:extLst>
      <p:ext uri="{BB962C8B-B14F-4D97-AF65-F5344CB8AC3E}">
        <p14:creationId xmlns:p14="http://schemas.microsoft.com/office/powerpoint/2010/main" val="26974997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Personal Beliefs</a:t>
            </a:r>
            <a:endParaRPr lang="en-GB" dirty="0"/>
          </a:p>
        </p:txBody>
      </p:sp>
      <p:graphicFrame>
        <p:nvGraphicFramePr>
          <p:cNvPr id="7" name="Content Placeholder 6">
            <a:extLst>
              <a:ext uri="{FF2B5EF4-FFF2-40B4-BE49-F238E27FC236}">
                <a16:creationId xmlns:a16="http://schemas.microsoft.com/office/drawing/2014/main" id="{4E059C04-A1F8-684A-B962-518D2C619A72}"/>
              </a:ext>
            </a:extLst>
          </p:cNvPr>
          <p:cNvGraphicFramePr>
            <a:graphicFrameLocks noGrp="1"/>
          </p:cNvGraphicFramePr>
          <p:nvPr>
            <p:ph idx="1"/>
          </p:nvPr>
        </p:nvGraphicFramePr>
        <p:xfrm>
          <a:off x="1096963" y="1846263"/>
          <a:ext cx="10058400" cy="402272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6A789776-8292-44D9-AE92-4406865DF0FB}" type="slidenum">
              <a:rPr lang="en-GB" smtClean="0"/>
              <a:t>25</a:t>
            </a:fld>
            <a:endParaRPr lang="en-GB"/>
          </a:p>
        </p:txBody>
      </p:sp>
    </p:spTree>
    <p:extLst>
      <p:ext uri="{BB962C8B-B14F-4D97-AF65-F5344CB8AC3E}">
        <p14:creationId xmlns:p14="http://schemas.microsoft.com/office/powerpoint/2010/main" val="42220501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Personal Beliefs</a:t>
            </a:r>
            <a:endParaRPr lang="en-GB" dirty="0"/>
          </a:p>
        </p:txBody>
      </p:sp>
      <p:graphicFrame>
        <p:nvGraphicFramePr>
          <p:cNvPr id="7" name="Content Placeholder 6">
            <a:extLst>
              <a:ext uri="{FF2B5EF4-FFF2-40B4-BE49-F238E27FC236}">
                <a16:creationId xmlns:a16="http://schemas.microsoft.com/office/drawing/2014/main" id="{5812A4C9-76ED-784C-AA54-B77FCA55AF4E}"/>
              </a:ext>
            </a:extLst>
          </p:cNvPr>
          <p:cNvGraphicFramePr>
            <a:graphicFrameLocks noGrp="1"/>
          </p:cNvGraphicFramePr>
          <p:nvPr>
            <p:ph idx="1"/>
          </p:nvPr>
        </p:nvGraphicFramePr>
        <p:xfrm>
          <a:off x="1096963" y="1846263"/>
          <a:ext cx="10058400" cy="402272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6A789776-8292-44D9-AE92-4406865DF0FB}" type="slidenum">
              <a:rPr lang="en-GB" smtClean="0"/>
              <a:t>26</a:t>
            </a:fld>
            <a:endParaRPr lang="en-GB"/>
          </a:p>
        </p:txBody>
      </p:sp>
    </p:spTree>
    <p:extLst>
      <p:ext uri="{BB962C8B-B14F-4D97-AF65-F5344CB8AC3E}">
        <p14:creationId xmlns:p14="http://schemas.microsoft.com/office/powerpoint/2010/main" val="5530227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Personal Beliefs</a:t>
            </a:r>
            <a:endParaRPr lang="en-GB" dirty="0"/>
          </a:p>
        </p:txBody>
      </p:sp>
      <p:graphicFrame>
        <p:nvGraphicFramePr>
          <p:cNvPr id="7" name="Content Placeholder 6">
            <a:extLst>
              <a:ext uri="{FF2B5EF4-FFF2-40B4-BE49-F238E27FC236}">
                <a16:creationId xmlns:a16="http://schemas.microsoft.com/office/drawing/2014/main" id="{CFB39D13-B7ED-9F47-9AC5-A276AB85B64C}"/>
              </a:ext>
            </a:extLst>
          </p:cNvPr>
          <p:cNvGraphicFramePr>
            <a:graphicFrameLocks noGrp="1"/>
          </p:cNvGraphicFramePr>
          <p:nvPr>
            <p:ph idx="1"/>
          </p:nvPr>
        </p:nvGraphicFramePr>
        <p:xfrm>
          <a:off x="1096963" y="1846263"/>
          <a:ext cx="10058400" cy="402272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6A789776-8292-44D9-AE92-4406865DF0FB}" type="slidenum">
              <a:rPr lang="en-GB" smtClean="0"/>
              <a:t>27</a:t>
            </a:fld>
            <a:endParaRPr lang="en-GB"/>
          </a:p>
        </p:txBody>
      </p:sp>
    </p:spTree>
    <p:extLst>
      <p:ext uri="{BB962C8B-B14F-4D97-AF65-F5344CB8AC3E}">
        <p14:creationId xmlns:p14="http://schemas.microsoft.com/office/powerpoint/2010/main" val="245339802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Personal Beliefs</a:t>
            </a:r>
            <a:endParaRPr lang="en-GB" dirty="0"/>
          </a:p>
        </p:txBody>
      </p:sp>
      <p:graphicFrame>
        <p:nvGraphicFramePr>
          <p:cNvPr id="10" name="Content Placeholder 9">
            <a:extLst>
              <a:ext uri="{FF2B5EF4-FFF2-40B4-BE49-F238E27FC236}">
                <a16:creationId xmlns:a16="http://schemas.microsoft.com/office/drawing/2014/main" id="{400E47F7-8A43-E04F-B15B-AF755FABF721}"/>
              </a:ext>
            </a:extLst>
          </p:cNvPr>
          <p:cNvGraphicFramePr>
            <a:graphicFrameLocks noGrp="1"/>
          </p:cNvGraphicFramePr>
          <p:nvPr>
            <p:ph idx="1"/>
          </p:nvPr>
        </p:nvGraphicFramePr>
        <p:xfrm>
          <a:off x="1096963" y="1846263"/>
          <a:ext cx="10058400" cy="402272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6A789776-8292-44D9-AE92-4406865DF0FB}" type="slidenum">
              <a:rPr lang="en-GB" smtClean="0"/>
              <a:t>28</a:t>
            </a:fld>
            <a:endParaRPr lang="en-GB"/>
          </a:p>
        </p:txBody>
      </p:sp>
      <p:sp>
        <p:nvSpPr>
          <p:cNvPr id="6" name="TextBox 5"/>
          <p:cNvSpPr txBox="1"/>
          <p:nvPr/>
        </p:nvSpPr>
        <p:spPr>
          <a:xfrm>
            <a:off x="1402080" y="5977892"/>
            <a:ext cx="10415452" cy="307777"/>
          </a:xfrm>
          <a:prstGeom prst="rect">
            <a:avLst/>
          </a:prstGeom>
          <a:noFill/>
        </p:spPr>
        <p:txBody>
          <a:bodyPr wrap="square" rtlCol="0">
            <a:spAutoFit/>
          </a:bodyPr>
          <a:lstStyle/>
          <a:p>
            <a:r>
              <a:rPr lang="en-US" sz="1400" dirty="0"/>
              <a:t>44% took a neutral stance. For the rest, it was people in the younger age brackets and the retired who gave it high </a:t>
            </a:r>
            <a:r>
              <a:rPr lang="en-US" sz="1400" dirty="0" smtClean="0"/>
              <a:t>importance</a:t>
            </a:r>
            <a:endParaRPr lang="en-GB" sz="1400" dirty="0"/>
          </a:p>
        </p:txBody>
      </p:sp>
    </p:spTree>
    <p:extLst>
      <p:ext uri="{BB962C8B-B14F-4D97-AF65-F5344CB8AC3E}">
        <p14:creationId xmlns:p14="http://schemas.microsoft.com/office/powerpoint/2010/main" val="260805527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Personal Beliefs</a:t>
            </a:r>
            <a:endParaRPr lang="en-GB" dirty="0"/>
          </a:p>
        </p:txBody>
      </p:sp>
      <p:graphicFrame>
        <p:nvGraphicFramePr>
          <p:cNvPr id="8" name="Content Placeholder 7">
            <a:extLst>
              <a:ext uri="{FF2B5EF4-FFF2-40B4-BE49-F238E27FC236}">
                <a16:creationId xmlns:a16="http://schemas.microsoft.com/office/drawing/2014/main" id="{0AD5067E-558F-0241-9257-F2F3022A33D5}"/>
              </a:ext>
            </a:extLst>
          </p:cNvPr>
          <p:cNvGraphicFramePr>
            <a:graphicFrameLocks noGrp="1"/>
          </p:cNvGraphicFramePr>
          <p:nvPr>
            <p:ph idx="1"/>
          </p:nvPr>
        </p:nvGraphicFramePr>
        <p:xfrm>
          <a:off x="1096963" y="1846263"/>
          <a:ext cx="10058400" cy="402272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6A789776-8292-44D9-AE92-4406865DF0FB}" type="slidenum">
              <a:rPr lang="en-GB" smtClean="0"/>
              <a:t>29</a:t>
            </a:fld>
            <a:endParaRPr lang="en-GB"/>
          </a:p>
        </p:txBody>
      </p:sp>
    </p:spTree>
    <p:extLst>
      <p:ext uri="{BB962C8B-B14F-4D97-AF65-F5344CB8AC3E}">
        <p14:creationId xmlns:p14="http://schemas.microsoft.com/office/powerpoint/2010/main" val="194473863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Personal Beliefs</a:t>
            </a:r>
            <a:endParaRPr lang="en-GB" dirty="0"/>
          </a:p>
        </p:txBody>
      </p:sp>
      <p:graphicFrame>
        <p:nvGraphicFramePr>
          <p:cNvPr id="9" name="Content Placeholder 8">
            <a:extLst>
              <a:ext uri="{FF2B5EF4-FFF2-40B4-BE49-F238E27FC236}">
                <a16:creationId xmlns:a16="http://schemas.microsoft.com/office/drawing/2014/main" id="{DABB75DD-8DDD-6342-AC0F-36BDD8233553}"/>
              </a:ext>
            </a:extLst>
          </p:cNvPr>
          <p:cNvGraphicFramePr>
            <a:graphicFrameLocks noGrp="1"/>
          </p:cNvGraphicFramePr>
          <p:nvPr>
            <p:ph idx="1"/>
          </p:nvPr>
        </p:nvGraphicFramePr>
        <p:xfrm>
          <a:off x="1096963" y="1846263"/>
          <a:ext cx="10058400" cy="402272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6A789776-8292-44D9-AE92-4406865DF0FB}" type="slidenum">
              <a:rPr lang="en-GB" smtClean="0"/>
              <a:t>30</a:t>
            </a:fld>
            <a:endParaRPr lang="en-GB"/>
          </a:p>
        </p:txBody>
      </p:sp>
      <p:sp>
        <p:nvSpPr>
          <p:cNvPr id="6" name="TextBox 5"/>
          <p:cNvSpPr txBox="1"/>
          <p:nvPr/>
        </p:nvSpPr>
        <p:spPr>
          <a:xfrm>
            <a:off x="1314678" y="5868988"/>
            <a:ext cx="11095037" cy="369332"/>
          </a:xfrm>
          <a:prstGeom prst="rect">
            <a:avLst/>
          </a:prstGeom>
          <a:noFill/>
        </p:spPr>
        <p:txBody>
          <a:bodyPr wrap="square" rtlCol="0">
            <a:spAutoFit/>
          </a:bodyPr>
          <a:lstStyle/>
          <a:p>
            <a:r>
              <a:rPr lang="en-US" dirty="0" smtClean="0"/>
              <a:t>29% took </a:t>
            </a:r>
            <a:r>
              <a:rPr lang="en-US" dirty="0"/>
              <a:t>a neutral </a:t>
            </a:r>
            <a:r>
              <a:rPr lang="en-US" dirty="0" smtClean="0"/>
              <a:t>approach; 48% did not give it much importance; </a:t>
            </a:r>
            <a:r>
              <a:rPr lang="en-US" dirty="0"/>
              <a:t>o</a:t>
            </a:r>
            <a:r>
              <a:rPr lang="en-US" dirty="0" smtClean="0"/>
              <a:t>nly 24% saw it as important</a:t>
            </a:r>
            <a:endParaRPr lang="en-GB" dirty="0"/>
          </a:p>
        </p:txBody>
      </p:sp>
    </p:spTree>
    <p:extLst>
      <p:ext uri="{BB962C8B-B14F-4D97-AF65-F5344CB8AC3E}">
        <p14:creationId xmlns:p14="http://schemas.microsoft.com/office/powerpoint/2010/main" val="32751140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Personal Beliefs</a:t>
            </a:r>
            <a:endParaRPr lang="en-GB" dirty="0"/>
          </a:p>
        </p:txBody>
      </p:sp>
      <p:graphicFrame>
        <p:nvGraphicFramePr>
          <p:cNvPr id="9" name="Content Placeholder 8">
            <a:extLst>
              <a:ext uri="{FF2B5EF4-FFF2-40B4-BE49-F238E27FC236}">
                <a16:creationId xmlns:a16="http://schemas.microsoft.com/office/drawing/2014/main" id="{479662F1-DB24-864D-A1AC-178993BAECFA}"/>
              </a:ext>
            </a:extLst>
          </p:cNvPr>
          <p:cNvGraphicFramePr>
            <a:graphicFrameLocks noGrp="1"/>
          </p:cNvGraphicFramePr>
          <p:nvPr>
            <p:ph idx="1"/>
          </p:nvPr>
        </p:nvGraphicFramePr>
        <p:xfrm>
          <a:off x="1096963" y="1846263"/>
          <a:ext cx="10058400" cy="402272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6A789776-8292-44D9-AE92-4406865DF0FB}" type="slidenum">
              <a:rPr lang="en-GB" smtClean="0"/>
              <a:t>31</a:t>
            </a:fld>
            <a:endParaRPr lang="en-GB"/>
          </a:p>
        </p:txBody>
      </p:sp>
    </p:spTree>
    <p:extLst>
      <p:ext uri="{BB962C8B-B14F-4D97-AF65-F5344CB8AC3E}">
        <p14:creationId xmlns:p14="http://schemas.microsoft.com/office/powerpoint/2010/main" val="40648929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t>
            </a:r>
            <a:r>
              <a:rPr lang="en-US" dirty="0" smtClean="0"/>
              <a:t>ersonal </a:t>
            </a:r>
            <a:r>
              <a:rPr lang="en-US" dirty="0"/>
              <a:t>B</a:t>
            </a:r>
            <a:r>
              <a:rPr lang="en-US" dirty="0" smtClean="0"/>
              <a:t>eliefs </a:t>
            </a:r>
            <a:endParaRPr lang="en-GB" dirty="0"/>
          </a:p>
        </p:txBody>
      </p:sp>
      <p:pic>
        <p:nvPicPr>
          <p:cNvPr id="7" name="Content Placeholder 6"/>
          <p:cNvPicPr>
            <a:picLocks noGrp="1" noChangeAspect="1"/>
          </p:cNvPicPr>
          <p:nvPr>
            <p:ph idx="1"/>
          </p:nvPr>
        </p:nvPicPr>
        <p:blipFill>
          <a:blip r:embed="rId2"/>
          <a:stretch>
            <a:fillRect/>
          </a:stretch>
        </p:blipFill>
        <p:spPr>
          <a:xfrm>
            <a:off x="1202514" y="1892797"/>
            <a:ext cx="4710606" cy="3987130"/>
          </a:xfrm>
          <a:prstGeom prst="rect">
            <a:avLst/>
          </a:prstGeom>
          <a:solidFill>
            <a:schemeClr val="accent2"/>
          </a:solidFill>
        </p:spPr>
      </p:pic>
      <p:sp>
        <p:nvSpPr>
          <p:cNvPr id="4" name="Slide Number Placeholder 3"/>
          <p:cNvSpPr>
            <a:spLocks noGrp="1"/>
          </p:cNvSpPr>
          <p:nvPr>
            <p:ph type="sldNum" sz="quarter" idx="12"/>
          </p:nvPr>
        </p:nvSpPr>
        <p:spPr/>
        <p:txBody>
          <a:bodyPr/>
          <a:lstStyle/>
          <a:p>
            <a:fld id="{6A789776-8292-44D9-AE92-4406865DF0FB}" type="slidenum">
              <a:rPr lang="en-GB" smtClean="0"/>
              <a:t>32</a:t>
            </a:fld>
            <a:endParaRPr lang="en-GB"/>
          </a:p>
        </p:txBody>
      </p:sp>
      <p:pic>
        <p:nvPicPr>
          <p:cNvPr id="6" name="Picture 5"/>
          <p:cNvPicPr>
            <a:picLocks noChangeAspect="1"/>
          </p:cNvPicPr>
          <p:nvPr/>
        </p:nvPicPr>
        <p:blipFill>
          <a:blip r:embed="rId3"/>
          <a:stretch>
            <a:fillRect/>
          </a:stretch>
        </p:blipFill>
        <p:spPr>
          <a:xfrm>
            <a:off x="6126480" y="1886701"/>
            <a:ext cx="5029200" cy="3999323"/>
          </a:xfrm>
          <a:prstGeom prst="rect">
            <a:avLst/>
          </a:prstGeom>
        </p:spPr>
      </p:pic>
    </p:spTree>
    <p:extLst>
      <p:ext uri="{BB962C8B-B14F-4D97-AF65-F5344CB8AC3E}">
        <p14:creationId xmlns:p14="http://schemas.microsoft.com/office/powerpoint/2010/main" val="175414427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Personal Beliefs</a:t>
            </a:r>
            <a:endParaRPr lang="en-GB" dirty="0"/>
          </a:p>
        </p:txBody>
      </p:sp>
      <p:graphicFrame>
        <p:nvGraphicFramePr>
          <p:cNvPr id="8" name="Content Placeholder 7">
            <a:extLst>
              <a:ext uri="{FF2B5EF4-FFF2-40B4-BE49-F238E27FC236}">
                <a16:creationId xmlns:a16="http://schemas.microsoft.com/office/drawing/2014/main" id="{75AF1CDD-FF5F-2A45-A3CD-6CFBBB4705E0}"/>
              </a:ext>
            </a:extLst>
          </p:cNvPr>
          <p:cNvGraphicFramePr>
            <a:graphicFrameLocks noGrp="1"/>
          </p:cNvGraphicFramePr>
          <p:nvPr>
            <p:ph idx="1"/>
            <p:extLst>
              <p:ext uri="{D42A27DB-BD31-4B8C-83A1-F6EECF244321}">
                <p14:modId xmlns:p14="http://schemas.microsoft.com/office/powerpoint/2010/main" val="1793949103"/>
              </p:ext>
            </p:extLst>
          </p:nvPr>
        </p:nvGraphicFramePr>
        <p:xfrm>
          <a:off x="1096963" y="1846263"/>
          <a:ext cx="4520066" cy="402272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6A789776-8292-44D9-AE92-4406865DF0FB}" type="slidenum">
              <a:rPr lang="en-GB" smtClean="0"/>
              <a:t>33</a:t>
            </a:fld>
            <a:endParaRPr lang="en-GB"/>
          </a:p>
        </p:txBody>
      </p:sp>
      <p:graphicFrame>
        <p:nvGraphicFramePr>
          <p:cNvPr id="11" name="Chart 10">
            <a:extLst>
              <a:ext uri="{FF2B5EF4-FFF2-40B4-BE49-F238E27FC236}">
                <a16:creationId xmlns:a16="http://schemas.microsoft.com/office/drawing/2014/main" id="{ABAB3961-0288-834A-998B-AD529E5464A8}"/>
              </a:ext>
            </a:extLst>
          </p:cNvPr>
          <p:cNvGraphicFramePr>
            <a:graphicFrameLocks/>
          </p:cNvGraphicFramePr>
          <p:nvPr>
            <p:extLst>
              <p:ext uri="{D42A27DB-BD31-4B8C-83A1-F6EECF244321}">
                <p14:modId xmlns:p14="http://schemas.microsoft.com/office/powerpoint/2010/main" val="1239557611"/>
              </p:ext>
            </p:extLst>
          </p:nvPr>
        </p:nvGraphicFramePr>
        <p:xfrm>
          <a:off x="6191794" y="1846262"/>
          <a:ext cx="4963886" cy="40227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432240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400" dirty="0" smtClean="0"/>
              <a:t>Religious Beliefs</a:t>
            </a:r>
            <a:r>
              <a:rPr lang="en-GB" sz="4400" dirty="0"/>
              <a:t> </a:t>
            </a:r>
            <a:r>
              <a:rPr lang="en-GB" sz="4400" dirty="0" smtClean="0"/>
              <a:t>unaltered by Pandemic</a:t>
            </a:r>
            <a:endParaRPr lang="en-GB" sz="4400" dirty="0"/>
          </a:p>
        </p:txBody>
      </p:sp>
      <p:graphicFrame>
        <p:nvGraphicFramePr>
          <p:cNvPr id="5" name="Content Placeholder 4">
            <a:extLst>
              <a:ext uri="{FF2B5EF4-FFF2-40B4-BE49-F238E27FC236}">
                <a16:creationId xmlns:a16="http://schemas.microsoft.com/office/drawing/2014/main" id="{79E08DAA-83CC-B94E-9441-A01A78DC3281}"/>
              </a:ext>
            </a:extLst>
          </p:cNvPr>
          <p:cNvGraphicFramePr>
            <a:graphicFrameLocks noGrp="1"/>
          </p:cNvGraphicFramePr>
          <p:nvPr>
            <p:ph idx="1"/>
            <p:extLst>
              <p:ext uri="{D42A27DB-BD31-4B8C-83A1-F6EECF244321}">
                <p14:modId xmlns:p14="http://schemas.microsoft.com/office/powerpoint/2010/main" val="1197173324"/>
              </p:ext>
            </p:extLst>
          </p:nvPr>
        </p:nvGraphicFramePr>
        <p:xfrm>
          <a:off x="1096963" y="1846263"/>
          <a:ext cx="5451883" cy="402272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6A789776-8292-44D9-AE92-4406865DF0FB}" type="slidenum">
              <a:rPr lang="en-GB" smtClean="0"/>
              <a:t>34</a:t>
            </a:fld>
            <a:endParaRPr lang="en-GB"/>
          </a:p>
        </p:txBody>
      </p:sp>
      <p:graphicFrame>
        <p:nvGraphicFramePr>
          <p:cNvPr id="7" name="Chart 6">
            <a:extLst>
              <a:ext uri="{FF2B5EF4-FFF2-40B4-BE49-F238E27FC236}">
                <a16:creationId xmlns:a16="http://schemas.microsoft.com/office/drawing/2014/main" id="{B8DFBF14-32CA-A442-B674-62F87B173AD1}"/>
              </a:ext>
            </a:extLst>
          </p:cNvPr>
          <p:cNvGraphicFramePr>
            <a:graphicFrameLocks/>
          </p:cNvGraphicFramePr>
          <p:nvPr>
            <p:extLst>
              <p:ext uri="{D42A27DB-BD31-4B8C-83A1-F6EECF244321}">
                <p14:modId xmlns:p14="http://schemas.microsoft.com/office/powerpoint/2010/main" val="2463873353"/>
              </p:ext>
            </p:extLst>
          </p:nvPr>
        </p:nvGraphicFramePr>
        <p:xfrm>
          <a:off x="6620914" y="1846763"/>
          <a:ext cx="4591570" cy="40222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4643747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Religious </a:t>
            </a:r>
            <a:r>
              <a:rPr lang="en-GB" dirty="0" smtClean="0"/>
              <a:t>Beliefs</a:t>
            </a:r>
            <a:r>
              <a:rPr lang="en-GB" dirty="0"/>
              <a:t> </a:t>
            </a:r>
            <a:r>
              <a:rPr lang="en-GB" dirty="0" smtClean="0"/>
              <a:t>unaltered </a:t>
            </a:r>
            <a:r>
              <a:rPr lang="en-GB" dirty="0"/>
              <a:t>by Pandemic</a:t>
            </a:r>
          </a:p>
        </p:txBody>
      </p:sp>
      <p:graphicFrame>
        <p:nvGraphicFramePr>
          <p:cNvPr id="5" name="Content Placeholder 4">
            <a:extLst>
              <a:ext uri="{FF2B5EF4-FFF2-40B4-BE49-F238E27FC236}">
                <a16:creationId xmlns:a16="http://schemas.microsoft.com/office/drawing/2014/main" id="{D01F0A75-6BA8-F740-A6B9-C2050936597D}"/>
              </a:ext>
            </a:extLst>
          </p:cNvPr>
          <p:cNvGraphicFramePr>
            <a:graphicFrameLocks noGrp="1"/>
          </p:cNvGraphicFramePr>
          <p:nvPr>
            <p:ph idx="1"/>
            <p:extLst>
              <p:ext uri="{D42A27DB-BD31-4B8C-83A1-F6EECF244321}">
                <p14:modId xmlns:p14="http://schemas.microsoft.com/office/powerpoint/2010/main" val="4179810742"/>
              </p:ext>
            </p:extLst>
          </p:nvPr>
        </p:nvGraphicFramePr>
        <p:xfrm>
          <a:off x="1096963" y="1846263"/>
          <a:ext cx="5086123" cy="402272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6A789776-8292-44D9-AE92-4406865DF0FB}" type="slidenum">
              <a:rPr lang="en-GB" smtClean="0"/>
              <a:t>35</a:t>
            </a:fld>
            <a:endParaRPr lang="en-GB"/>
          </a:p>
        </p:txBody>
      </p:sp>
      <p:graphicFrame>
        <p:nvGraphicFramePr>
          <p:cNvPr id="6" name="Chart 5">
            <a:extLst>
              <a:ext uri="{FF2B5EF4-FFF2-40B4-BE49-F238E27FC236}">
                <a16:creationId xmlns:a16="http://schemas.microsoft.com/office/drawing/2014/main" id="{C8EA3586-49E1-854E-B37E-6A482D0F13C1}"/>
              </a:ext>
            </a:extLst>
          </p:cNvPr>
          <p:cNvGraphicFramePr>
            <a:graphicFrameLocks/>
          </p:cNvGraphicFramePr>
          <p:nvPr>
            <p:extLst>
              <p:ext uri="{D42A27DB-BD31-4B8C-83A1-F6EECF244321}">
                <p14:modId xmlns:p14="http://schemas.microsoft.com/office/powerpoint/2010/main" val="3878430767"/>
              </p:ext>
            </p:extLst>
          </p:nvPr>
        </p:nvGraphicFramePr>
        <p:xfrm>
          <a:off x="6274139" y="1846263"/>
          <a:ext cx="4881541" cy="40227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2515055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Religious </a:t>
            </a:r>
            <a:r>
              <a:rPr lang="en-GB" dirty="0" smtClean="0"/>
              <a:t>Beliefs unaltered </a:t>
            </a:r>
            <a:r>
              <a:rPr lang="en-GB" dirty="0"/>
              <a:t>by Pandemic</a:t>
            </a:r>
          </a:p>
        </p:txBody>
      </p:sp>
      <p:graphicFrame>
        <p:nvGraphicFramePr>
          <p:cNvPr id="5" name="Content Placeholder 4">
            <a:extLst>
              <a:ext uri="{FF2B5EF4-FFF2-40B4-BE49-F238E27FC236}">
                <a16:creationId xmlns:a16="http://schemas.microsoft.com/office/drawing/2014/main" id="{8CBDFA29-D550-BE4C-BF89-C59184A04756}"/>
              </a:ext>
            </a:extLst>
          </p:cNvPr>
          <p:cNvGraphicFramePr>
            <a:graphicFrameLocks noGrp="1"/>
          </p:cNvGraphicFramePr>
          <p:nvPr>
            <p:ph idx="1"/>
            <p:extLst>
              <p:ext uri="{D42A27DB-BD31-4B8C-83A1-F6EECF244321}">
                <p14:modId xmlns:p14="http://schemas.microsoft.com/office/powerpoint/2010/main" val="626585938"/>
              </p:ext>
            </p:extLst>
          </p:nvPr>
        </p:nvGraphicFramePr>
        <p:xfrm>
          <a:off x="1096963" y="1846263"/>
          <a:ext cx="4493940" cy="402272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6A789776-8292-44D9-AE92-4406865DF0FB}" type="slidenum">
              <a:rPr lang="en-GB" smtClean="0"/>
              <a:t>36</a:t>
            </a:fld>
            <a:endParaRPr lang="en-GB"/>
          </a:p>
        </p:txBody>
      </p:sp>
      <p:graphicFrame>
        <p:nvGraphicFramePr>
          <p:cNvPr id="7" name="Chart 6">
            <a:extLst>
              <a:ext uri="{FF2B5EF4-FFF2-40B4-BE49-F238E27FC236}">
                <a16:creationId xmlns:a16="http://schemas.microsoft.com/office/drawing/2014/main" id="{67153D14-889B-AC4E-9187-64ABEB038A6D}"/>
              </a:ext>
            </a:extLst>
          </p:cNvPr>
          <p:cNvGraphicFramePr>
            <a:graphicFrameLocks/>
          </p:cNvGraphicFramePr>
          <p:nvPr>
            <p:extLst>
              <p:ext uri="{D42A27DB-BD31-4B8C-83A1-F6EECF244321}">
                <p14:modId xmlns:p14="http://schemas.microsoft.com/office/powerpoint/2010/main" val="2143191303"/>
              </p:ext>
            </p:extLst>
          </p:nvPr>
        </p:nvGraphicFramePr>
        <p:xfrm>
          <a:off x="6540137" y="1846263"/>
          <a:ext cx="4615543" cy="40227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4075628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Personal </a:t>
            </a:r>
            <a:r>
              <a:rPr lang="en-US" dirty="0"/>
              <a:t>Experience</a:t>
            </a:r>
            <a:endParaRPr lang="en-GB" dirty="0"/>
          </a:p>
        </p:txBody>
      </p:sp>
      <p:graphicFrame>
        <p:nvGraphicFramePr>
          <p:cNvPr id="5" name="Content Placeholder 4">
            <a:extLst>
              <a:ext uri="{FF2B5EF4-FFF2-40B4-BE49-F238E27FC236}">
                <a16:creationId xmlns:a16="http://schemas.microsoft.com/office/drawing/2014/main" id="{91F0874C-6BF1-F846-90B5-1EE560458B07}"/>
              </a:ext>
            </a:extLst>
          </p:cNvPr>
          <p:cNvGraphicFramePr>
            <a:graphicFrameLocks noGrp="1"/>
          </p:cNvGraphicFramePr>
          <p:nvPr>
            <p:ph idx="1"/>
          </p:nvPr>
        </p:nvGraphicFramePr>
        <p:xfrm>
          <a:off x="1096963" y="1846263"/>
          <a:ext cx="10058400" cy="402272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6A789776-8292-44D9-AE92-4406865DF0FB}" type="slidenum">
              <a:rPr lang="en-GB" smtClean="0"/>
              <a:t>37</a:t>
            </a:fld>
            <a:endParaRPr lang="en-GB"/>
          </a:p>
        </p:txBody>
      </p:sp>
    </p:spTree>
    <p:extLst>
      <p:ext uri="{BB962C8B-B14F-4D97-AF65-F5344CB8AC3E}">
        <p14:creationId xmlns:p14="http://schemas.microsoft.com/office/powerpoint/2010/main" val="207160748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083" y="-15268"/>
            <a:ext cx="10058400" cy="1450757"/>
          </a:xfrm>
        </p:spPr>
        <p:txBody>
          <a:bodyPr/>
          <a:lstStyle/>
          <a:p>
            <a:r>
              <a:rPr lang="en-GB" dirty="0" smtClean="0"/>
              <a:t>Relationships during the Lockdown</a:t>
            </a:r>
            <a:endParaRPr lang="en-GB" dirty="0"/>
          </a:p>
        </p:txBody>
      </p:sp>
      <p:graphicFrame>
        <p:nvGraphicFramePr>
          <p:cNvPr id="5" name="Content Placeholder 4">
            <a:extLst>
              <a:ext uri="{FF2B5EF4-FFF2-40B4-BE49-F238E27FC236}">
                <a16:creationId xmlns:a16="http://schemas.microsoft.com/office/drawing/2014/main" id="{ADF00AA2-C832-A340-8B4E-CE7C11508B10}"/>
              </a:ext>
            </a:extLst>
          </p:cNvPr>
          <p:cNvGraphicFramePr>
            <a:graphicFrameLocks noGrp="1"/>
          </p:cNvGraphicFramePr>
          <p:nvPr>
            <p:ph idx="1"/>
            <p:extLst>
              <p:ext uri="{D42A27DB-BD31-4B8C-83A1-F6EECF244321}">
                <p14:modId xmlns:p14="http://schemas.microsoft.com/office/powerpoint/2010/main" val="2714291362"/>
              </p:ext>
            </p:extLst>
          </p:nvPr>
        </p:nvGraphicFramePr>
        <p:xfrm>
          <a:off x="6452734" y="1769347"/>
          <a:ext cx="4702946" cy="402272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6A789776-8292-44D9-AE92-4406865DF0FB}" type="slidenum">
              <a:rPr lang="en-GB" smtClean="0"/>
              <a:t>38</a:t>
            </a:fld>
            <a:endParaRPr lang="en-GB"/>
          </a:p>
        </p:txBody>
      </p:sp>
      <p:graphicFrame>
        <p:nvGraphicFramePr>
          <p:cNvPr id="6" name="Chart 5">
            <a:extLst>
              <a:ext uri="{FF2B5EF4-FFF2-40B4-BE49-F238E27FC236}">
                <a16:creationId xmlns:a16="http://schemas.microsoft.com/office/drawing/2014/main" id="{6FB877E6-8A18-EE4A-B26C-919C3F95225C}"/>
              </a:ext>
            </a:extLst>
          </p:cNvPr>
          <p:cNvGraphicFramePr>
            <a:graphicFrameLocks/>
          </p:cNvGraphicFramePr>
          <p:nvPr>
            <p:extLst>
              <p:ext uri="{D42A27DB-BD31-4B8C-83A1-F6EECF244321}">
                <p14:modId xmlns:p14="http://schemas.microsoft.com/office/powerpoint/2010/main" val="3863130891"/>
              </p:ext>
            </p:extLst>
          </p:nvPr>
        </p:nvGraphicFramePr>
        <p:xfrm>
          <a:off x="1215801" y="1769346"/>
          <a:ext cx="4552674" cy="40227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4356034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6964" y="181095"/>
            <a:ext cx="10058400" cy="1450757"/>
          </a:xfrm>
        </p:spPr>
        <p:txBody>
          <a:bodyPr/>
          <a:lstStyle/>
          <a:p>
            <a:r>
              <a:rPr lang="en-GB" dirty="0" smtClean="0"/>
              <a:t>Relationship with God</a:t>
            </a:r>
            <a:endParaRPr lang="en-GB" dirty="0"/>
          </a:p>
        </p:txBody>
      </p:sp>
      <p:graphicFrame>
        <p:nvGraphicFramePr>
          <p:cNvPr id="5" name="Content Placeholder 4">
            <a:extLst>
              <a:ext uri="{FF2B5EF4-FFF2-40B4-BE49-F238E27FC236}">
                <a16:creationId xmlns:a16="http://schemas.microsoft.com/office/drawing/2014/main" id="{1EB172F8-ACF7-9746-9895-61E2EE25E91C}"/>
              </a:ext>
            </a:extLst>
          </p:cNvPr>
          <p:cNvGraphicFramePr>
            <a:graphicFrameLocks noGrp="1"/>
          </p:cNvGraphicFramePr>
          <p:nvPr>
            <p:ph idx="1"/>
            <p:extLst>
              <p:ext uri="{D42A27DB-BD31-4B8C-83A1-F6EECF244321}">
                <p14:modId xmlns:p14="http://schemas.microsoft.com/office/powerpoint/2010/main" val="1658801346"/>
              </p:ext>
            </p:extLst>
          </p:nvPr>
        </p:nvGraphicFramePr>
        <p:xfrm>
          <a:off x="1096964" y="1846263"/>
          <a:ext cx="4284934" cy="402272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6A789776-8292-44D9-AE92-4406865DF0FB}" type="slidenum">
              <a:rPr lang="en-GB" smtClean="0"/>
              <a:t>39</a:t>
            </a:fld>
            <a:endParaRPr lang="en-GB"/>
          </a:p>
        </p:txBody>
      </p:sp>
      <p:graphicFrame>
        <p:nvGraphicFramePr>
          <p:cNvPr id="6" name="Chart 5">
            <a:extLst>
              <a:ext uri="{FF2B5EF4-FFF2-40B4-BE49-F238E27FC236}">
                <a16:creationId xmlns:a16="http://schemas.microsoft.com/office/drawing/2014/main" id="{429AA4E1-D99D-1643-9A30-BF8C35B0CE21}"/>
              </a:ext>
            </a:extLst>
          </p:cNvPr>
          <p:cNvGraphicFramePr>
            <a:graphicFrameLocks/>
          </p:cNvGraphicFramePr>
          <p:nvPr>
            <p:extLst>
              <p:ext uri="{D42A27DB-BD31-4B8C-83A1-F6EECF244321}">
                <p14:modId xmlns:p14="http://schemas.microsoft.com/office/powerpoint/2010/main" val="2447440037"/>
              </p:ext>
            </p:extLst>
          </p:nvPr>
        </p:nvGraphicFramePr>
        <p:xfrm>
          <a:off x="5501253" y="1850617"/>
          <a:ext cx="5654427" cy="399028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108314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Personal Experience: Prayer as Coping</a:t>
            </a:r>
          </a:p>
        </p:txBody>
      </p:sp>
      <p:graphicFrame>
        <p:nvGraphicFramePr>
          <p:cNvPr id="5" name="Content Placeholder 4">
            <a:extLst>
              <a:ext uri="{FF2B5EF4-FFF2-40B4-BE49-F238E27FC236}">
                <a16:creationId xmlns:a16="http://schemas.microsoft.com/office/drawing/2014/main" id="{495C948C-1D66-9A47-B1C4-E07C19EC71F2}"/>
              </a:ext>
            </a:extLst>
          </p:cNvPr>
          <p:cNvGraphicFramePr>
            <a:graphicFrameLocks noGrp="1"/>
          </p:cNvGraphicFramePr>
          <p:nvPr>
            <p:ph idx="1"/>
          </p:nvPr>
        </p:nvGraphicFramePr>
        <p:xfrm>
          <a:off x="1096963" y="1846263"/>
          <a:ext cx="10058400" cy="402272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6A789776-8292-44D9-AE92-4406865DF0FB}" type="slidenum">
              <a:rPr lang="en-GB" smtClean="0"/>
              <a:t>40</a:t>
            </a:fld>
            <a:endParaRPr lang="en-GB"/>
          </a:p>
        </p:txBody>
      </p:sp>
    </p:spTree>
    <p:extLst>
      <p:ext uri="{BB962C8B-B14F-4D97-AF65-F5344CB8AC3E}">
        <p14:creationId xmlns:p14="http://schemas.microsoft.com/office/powerpoint/2010/main" val="198132245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Personal Experience: Prayer as Coping</a:t>
            </a:r>
            <a:endParaRPr lang="en-GB" dirty="0"/>
          </a:p>
        </p:txBody>
      </p:sp>
      <p:graphicFrame>
        <p:nvGraphicFramePr>
          <p:cNvPr id="5" name="Content Placeholder 4">
            <a:extLst>
              <a:ext uri="{FF2B5EF4-FFF2-40B4-BE49-F238E27FC236}">
                <a16:creationId xmlns:a16="http://schemas.microsoft.com/office/drawing/2014/main" id="{9EA1EC86-424A-174B-A6D2-972E56123C5B}"/>
              </a:ext>
            </a:extLst>
          </p:cNvPr>
          <p:cNvGraphicFramePr>
            <a:graphicFrameLocks noGrp="1"/>
          </p:cNvGraphicFramePr>
          <p:nvPr>
            <p:ph idx="1"/>
          </p:nvPr>
        </p:nvGraphicFramePr>
        <p:xfrm>
          <a:off x="1096963" y="1846263"/>
          <a:ext cx="10058400" cy="402272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6A789776-8292-44D9-AE92-4406865DF0FB}" type="slidenum">
              <a:rPr lang="en-GB" smtClean="0"/>
              <a:t>41</a:t>
            </a:fld>
            <a:endParaRPr lang="en-GB"/>
          </a:p>
        </p:txBody>
      </p:sp>
    </p:spTree>
    <p:extLst>
      <p:ext uri="{BB962C8B-B14F-4D97-AF65-F5344CB8AC3E}">
        <p14:creationId xmlns:p14="http://schemas.microsoft.com/office/powerpoint/2010/main" val="384670143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Personal Experience: Religious Coping</a:t>
            </a:r>
            <a:endParaRPr lang="en-GB" dirty="0"/>
          </a:p>
        </p:txBody>
      </p:sp>
      <p:graphicFrame>
        <p:nvGraphicFramePr>
          <p:cNvPr id="5" name="Content Placeholder 4">
            <a:extLst>
              <a:ext uri="{FF2B5EF4-FFF2-40B4-BE49-F238E27FC236}">
                <a16:creationId xmlns:a16="http://schemas.microsoft.com/office/drawing/2014/main" id="{8538E65C-05AF-F848-A843-1572143656A1}"/>
              </a:ext>
            </a:extLst>
          </p:cNvPr>
          <p:cNvGraphicFramePr>
            <a:graphicFrameLocks noGrp="1"/>
          </p:cNvGraphicFramePr>
          <p:nvPr>
            <p:ph idx="1"/>
          </p:nvPr>
        </p:nvGraphicFramePr>
        <p:xfrm>
          <a:off x="1096963" y="1846263"/>
          <a:ext cx="10058400" cy="402272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6A789776-8292-44D9-AE92-4406865DF0FB}" type="slidenum">
              <a:rPr lang="en-GB" smtClean="0"/>
              <a:t>42</a:t>
            </a:fld>
            <a:endParaRPr lang="en-GB"/>
          </a:p>
        </p:txBody>
      </p:sp>
    </p:spTree>
    <p:extLst>
      <p:ext uri="{BB962C8B-B14F-4D97-AF65-F5344CB8AC3E}">
        <p14:creationId xmlns:p14="http://schemas.microsoft.com/office/powerpoint/2010/main" val="229421750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Communitarian Dimension</a:t>
            </a:r>
            <a:endParaRPr lang="en-GB" dirty="0"/>
          </a:p>
        </p:txBody>
      </p:sp>
      <p:graphicFrame>
        <p:nvGraphicFramePr>
          <p:cNvPr id="5" name="Content Placeholder 4">
            <a:extLst>
              <a:ext uri="{FF2B5EF4-FFF2-40B4-BE49-F238E27FC236}">
                <a16:creationId xmlns:a16="http://schemas.microsoft.com/office/drawing/2014/main" id="{F56141DF-0929-2845-9823-12EC4C172ECB}"/>
              </a:ext>
            </a:extLst>
          </p:cNvPr>
          <p:cNvGraphicFramePr>
            <a:graphicFrameLocks noGrp="1"/>
          </p:cNvGraphicFramePr>
          <p:nvPr>
            <p:ph idx="1"/>
            <p:extLst>
              <p:ext uri="{D42A27DB-BD31-4B8C-83A1-F6EECF244321}">
                <p14:modId xmlns:p14="http://schemas.microsoft.com/office/powerpoint/2010/main" val="305206884"/>
              </p:ext>
            </p:extLst>
          </p:nvPr>
        </p:nvGraphicFramePr>
        <p:xfrm>
          <a:off x="1096963" y="1846263"/>
          <a:ext cx="4702946" cy="418078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6A789776-8292-44D9-AE92-4406865DF0FB}" type="slidenum">
              <a:rPr lang="en-GB" smtClean="0"/>
              <a:t>43</a:t>
            </a:fld>
            <a:endParaRPr lang="en-GB"/>
          </a:p>
        </p:txBody>
      </p:sp>
      <p:graphicFrame>
        <p:nvGraphicFramePr>
          <p:cNvPr id="6" name="Chart 5">
            <a:extLst>
              <a:ext uri="{FF2B5EF4-FFF2-40B4-BE49-F238E27FC236}">
                <a16:creationId xmlns:a16="http://schemas.microsoft.com/office/drawing/2014/main" id="{6D61DB86-26D1-7543-B14B-4885FE0F5D67}"/>
              </a:ext>
            </a:extLst>
          </p:cNvPr>
          <p:cNvGraphicFramePr>
            <a:graphicFrameLocks/>
          </p:cNvGraphicFramePr>
          <p:nvPr>
            <p:extLst>
              <p:ext uri="{D42A27DB-BD31-4B8C-83A1-F6EECF244321}">
                <p14:modId xmlns:p14="http://schemas.microsoft.com/office/powerpoint/2010/main" val="915108389"/>
              </p:ext>
            </p:extLst>
          </p:nvPr>
        </p:nvGraphicFramePr>
        <p:xfrm>
          <a:off x="6015059" y="1846263"/>
          <a:ext cx="5663135" cy="418078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978524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Communitarian Dimension</a:t>
            </a:r>
            <a:endParaRPr lang="en-GB" dirty="0"/>
          </a:p>
        </p:txBody>
      </p:sp>
      <p:graphicFrame>
        <p:nvGraphicFramePr>
          <p:cNvPr id="5" name="Content Placeholder 4">
            <a:extLst>
              <a:ext uri="{FF2B5EF4-FFF2-40B4-BE49-F238E27FC236}">
                <a16:creationId xmlns:a16="http://schemas.microsoft.com/office/drawing/2014/main" id="{ECD47043-7CC9-8A48-8B1D-7AC01712AB4C}"/>
              </a:ext>
            </a:extLst>
          </p:cNvPr>
          <p:cNvGraphicFramePr>
            <a:graphicFrameLocks noGrp="1"/>
          </p:cNvGraphicFramePr>
          <p:nvPr>
            <p:ph idx="1"/>
            <p:extLst>
              <p:ext uri="{D42A27DB-BD31-4B8C-83A1-F6EECF244321}">
                <p14:modId xmlns:p14="http://schemas.microsoft.com/office/powerpoint/2010/main" val="3072795993"/>
              </p:ext>
            </p:extLst>
          </p:nvPr>
        </p:nvGraphicFramePr>
        <p:xfrm>
          <a:off x="1096963" y="1846263"/>
          <a:ext cx="4790031" cy="402272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6A789776-8292-44D9-AE92-4406865DF0FB}" type="slidenum">
              <a:rPr lang="en-GB" smtClean="0"/>
              <a:t>44</a:t>
            </a:fld>
            <a:endParaRPr lang="en-GB"/>
          </a:p>
        </p:txBody>
      </p:sp>
      <p:graphicFrame>
        <p:nvGraphicFramePr>
          <p:cNvPr id="6" name="Chart 5">
            <a:extLst>
              <a:ext uri="{FF2B5EF4-FFF2-40B4-BE49-F238E27FC236}">
                <a16:creationId xmlns:a16="http://schemas.microsoft.com/office/drawing/2014/main" id="{3675A9A3-6DD6-D24E-A4B0-A42E881C24BD}"/>
              </a:ext>
            </a:extLst>
          </p:cNvPr>
          <p:cNvGraphicFramePr>
            <a:graphicFrameLocks/>
          </p:cNvGraphicFramePr>
          <p:nvPr>
            <p:extLst>
              <p:ext uri="{D42A27DB-BD31-4B8C-83A1-F6EECF244321}">
                <p14:modId xmlns:p14="http://schemas.microsoft.com/office/powerpoint/2010/main" val="2755002474"/>
              </p:ext>
            </p:extLst>
          </p:nvPr>
        </p:nvGraphicFramePr>
        <p:xfrm>
          <a:off x="6032477" y="1846262"/>
          <a:ext cx="5515090" cy="40227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8330301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smtClean="0"/>
              <a:t>Communitarian Dimension: Church Leadership</a:t>
            </a:r>
            <a:endParaRPr lang="en-GB" sz="4000" dirty="0"/>
          </a:p>
        </p:txBody>
      </p:sp>
      <p:graphicFrame>
        <p:nvGraphicFramePr>
          <p:cNvPr id="5" name="Content Placeholder 4">
            <a:extLst>
              <a:ext uri="{FF2B5EF4-FFF2-40B4-BE49-F238E27FC236}">
                <a16:creationId xmlns:a16="http://schemas.microsoft.com/office/drawing/2014/main" id="{447FEE2D-E561-2F4D-8DA8-03D3311386BB}"/>
              </a:ext>
            </a:extLst>
          </p:cNvPr>
          <p:cNvGraphicFramePr>
            <a:graphicFrameLocks noGrp="1"/>
          </p:cNvGraphicFramePr>
          <p:nvPr>
            <p:ph idx="1"/>
            <p:extLst>
              <p:ext uri="{D42A27DB-BD31-4B8C-83A1-F6EECF244321}">
                <p14:modId xmlns:p14="http://schemas.microsoft.com/office/powerpoint/2010/main" val="2381056732"/>
              </p:ext>
            </p:extLst>
          </p:nvPr>
        </p:nvGraphicFramePr>
        <p:xfrm>
          <a:off x="1096963" y="1846263"/>
          <a:ext cx="4485231" cy="402272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6A789776-8292-44D9-AE92-4406865DF0FB}" type="slidenum">
              <a:rPr lang="en-GB" smtClean="0"/>
              <a:t>45</a:t>
            </a:fld>
            <a:endParaRPr lang="en-GB"/>
          </a:p>
        </p:txBody>
      </p:sp>
      <p:graphicFrame>
        <p:nvGraphicFramePr>
          <p:cNvPr id="6" name="Chart 5">
            <a:extLst>
              <a:ext uri="{FF2B5EF4-FFF2-40B4-BE49-F238E27FC236}">
                <a16:creationId xmlns:a16="http://schemas.microsoft.com/office/drawing/2014/main" id="{1C7324EB-60A5-F845-900F-0DBBA023AB3E}"/>
              </a:ext>
            </a:extLst>
          </p:cNvPr>
          <p:cNvGraphicFramePr>
            <a:graphicFrameLocks/>
          </p:cNvGraphicFramePr>
          <p:nvPr>
            <p:extLst>
              <p:ext uri="{D42A27DB-BD31-4B8C-83A1-F6EECF244321}">
                <p14:modId xmlns:p14="http://schemas.microsoft.com/office/powerpoint/2010/main" val="3137054262"/>
              </p:ext>
            </p:extLst>
          </p:nvPr>
        </p:nvGraphicFramePr>
        <p:xfrm>
          <a:off x="5772036" y="1846263"/>
          <a:ext cx="5618776" cy="40227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9846540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Ritual and the Pandemic</a:t>
            </a:r>
            <a:endParaRPr lang="en-GB" dirty="0"/>
          </a:p>
        </p:txBody>
      </p:sp>
      <p:graphicFrame>
        <p:nvGraphicFramePr>
          <p:cNvPr id="5" name="Content Placeholder 4">
            <a:extLst>
              <a:ext uri="{FF2B5EF4-FFF2-40B4-BE49-F238E27FC236}">
                <a16:creationId xmlns:a16="http://schemas.microsoft.com/office/drawing/2014/main" id="{157ADD05-E42E-1A49-908D-D339EFFE8144}"/>
              </a:ext>
            </a:extLst>
          </p:cNvPr>
          <p:cNvGraphicFramePr>
            <a:graphicFrameLocks noGrp="1"/>
          </p:cNvGraphicFramePr>
          <p:nvPr>
            <p:ph idx="1"/>
            <p:extLst>
              <p:ext uri="{D42A27DB-BD31-4B8C-83A1-F6EECF244321}">
                <p14:modId xmlns:p14="http://schemas.microsoft.com/office/powerpoint/2010/main" val="30159170"/>
              </p:ext>
            </p:extLst>
          </p:nvPr>
        </p:nvGraphicFramePr>
        <p:xfrm>
          <a:off x="1096963" y="1846263"/>
          <a:ext cx="10058400" cy="402272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6A789776-8292-44D9-AE92-4406865DF0FB}" type="slidenum">
              <a:rPr lang="en-GB" smtClean="0"/>
              <a:t>46</a:t>
            </a:fld>
            <a:endParaRPr lang="en-GB"/>
          </a:p>
        </p:txBody>
      </p:sp>
    </p:spTree>
    <p:extLst>
      <p:ext uri="{BB962C8B-B14F-4D97-AF65-F5344CB8AC3E}">
        <p14:creationId xmlns:p14="http://schemas.microsoft.com/office/powerpoint/2010/main" val="113145763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Ritual: Online Worshipping</a:t>
            </a:r>
            <a:endParaRPr lang="en-GB" dirty="0"/>
          </a:p>
        </p:txBody>
      </p:sp>
      <p:graphicFrame>
        <p:nvGraphicFramePr>
          <p:cNvPr id="5" name="Content Placeholder 4">
            <a:extLst>
              <a:ext uri="{FF2B5EF4-FFF2-40B4-BE49-F238E27FC236}">
                <a16:creationId xmlns:a16="http://schemas.microsoft.com/office/drawing/2014/main" id="{0983E2EA-A477-7B42-BE4C-DA4CF907D928}"/>
              </a:ext>
            </a:extLst>
          </p:cNvPr>
          <p:cNvGraphicFramePr>
            <a:graphicFrameLocks noGrp="1"/>
          </p:cNvGraphicFramePr>
          <p:nvPr>
            <p:ph idx="1"/>
            <p:extLst>
              <p:ext uri="{D42A27DB-BD31-4B8C-83A1-F6EECF244321}">
                <p14:modId xmlns:p14="http://schemas.microsoft.com/office/powerpoint/2010/main" val="176510807"/>
              </p:ext>
            </p:extLst>
          </p:nvPr>
        </p:nvGraphicFramePr>
        <p:xfrm>
          <a:off x="1096963" y="1846263"/>
          <a:ext cx="3858214" cy="402272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6A789776-8292-44D9-AE92-4406865DF0FB}" type="slidenum">
              <a:rPr lang="en-GB" smtClean="0"/>
              <a:t>47</a:t>
            </a:fld>
            <a:endParaRPr lang="en-GB"/>
          </a:p>
        </p:txBody>
      </p:sp>
      <p:graphicFrame>
        <p:nvGraphicFramePr>
          <p:cNvPr id="6" name="Chart 5">
            <a:extLst>
              <a:ext uri="{FF2B5EF4-FFF2-40B4-BE49-F238E27FC236}">
                <a16:creationId xmlns:a16="http://schemas.microsoft.com/office/drawing/2014/main" id="{D99AE2B2-4AC5-7042-B8EF-6CDA8E9FCDCA}"/>
              </a:ext>
            </a:extLst>
          </p:cNvPr>
          <p:cNvGraphicFramePr>
            <a:graphicFrameLocks/>
          </p:cNvGraphicFramePr>
          <p:nvPr>
            <p:extLst>
              <p:ext uri="{D42A27DB-BD31-4B8C-83A1-F6EECF244321}">
                <p14:modId xmlns:p14="http://schemas.microsoft.com/office/powerpoint/2010/main" val="1939178625"/>
              </p:ext>
            </p:extLst>
          </p:nvPr>
        </p:nvGraphicFramePr>
        <p:xfrm>
          <a:off x="5303521" y="1846263"/>
          <a:ext cx="6426926" cy="40227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6387204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Ritual: Places of Worship</a:t>
            </a:r>
            <a:endParaRPr lang="en-GB" dirty="0"/>
          </a:p>
        </p:txBody>
      </p:sp>
      <p:graphicFrame>
        <p:nvGraphicFramePr>
          <p:cNvPr id="5" name="Content Placeholder 4">
            <a:extLst>
              <a:ext uri="{FF2B5EF4-FFF2-40B4-BE49-F238E27FC236}">
                <a16:creationId xmlns:a16="http://schemas.microsoft.com/office/drawing/2014/main" id="{2BA5DE31-E30E-2F43-8862-AE79FFE82D61}"/>
              </a:ext>
            </a:extLst>
          </p:cNvPr>
          <p:cNvGraphicFramePr>
            <a:graphicFrameLocks noGrp="1"/>
          </p:cNvGraphicFramePr>
          <p:nvPr>
            <p:ph idx="1"/>
            <p:extLst>
              <p:ext uri="{D42A27DB-BD31-4B8C-83A1-F6EECF244321}">
                <p14:modId xmlns:p14="http://schemas.microsoft.com/office/powerpoint/2010/main" val="1971751755"/>
              </p:ext>
            </p:extLst>
          </p:nvPr>
        </p:nvGraphicFramePr>
        <p:xfrm>
          <a:off x="1096963" y="1846263"/>
          <a:ext cx="4467814" cy="402272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6A789776-8292-44D9-AE92-4406865DF0FB}" type="slidenum">
              <a:rPr lang="en-GB" smtClean="0"/>
              <a:t>48</a:t>
            </a:fld>
            <a:endParaRPr lang="en-GB"/>
          </a:p>
        </p:txBody>
      </p:sp>
      <p:graphicFrame>
        <p:nvGraphicFramePr>
          <p:cNvPr id="6" name="Chart 5">
            <a:extLst>
              <a:ext uri="{FF2B5EF4-FFF2-40B4-BE49-F238E27FC236}">
                <a16:creationId xmlns:a16="http://schemas.microsoft.com/office/drawing/2014/main" id="{B0ADCD6F-9F1A-4E4A-91D8-70BA1BFBD066}"/>
              </a:ext>
            </a:extLst>
          </p:cNvPr>
          <p:cNvGraphicFramePr>
            <a:graphicFrameLocks/>
          </p:cNvGraphicFramePr>
          <p:nvPr>
            <p:extLst>
              <p:ext uri="{D42A27DB-BD31-4B8C-83A1-F6EECF244321}">
                <p14:modId xmlns:p14="http://schemas.microsoft.com/office/powerpoint/2010/main" val="1754041826"/>
              </p:ext>
            </p:extLst>
          </p:nvPr>
        </p:nvGraphicFramePr>
        <p:xfrm>
          <a:off x="5690783" y="1846263"/>
          <a:ext cx="5943868" cy="40227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258606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Ritual: Online Worshipping</a:t>
            </a:r>
            <a:endParaRPr lang="en-GB" dirty="0"/>
          </a:p>
        </p:txBody>
      </p:sp>
      <p:graphicFrame>
        <p:nvGraphicFramePr>
          <p:cNvPr id="5" name="Content Placeholder 4">
            <a:extLst>
              <a:ext uri="{FF2B5EF4-FFF2-40B4-BE49-F238E27FC236}">
                <a16:creationId xmlns:a16="http://schemas.microsoft.com/office/drawing/2014/main" id="{10124D5E-7A9E-2640-89C6-73A1961946FB}"/>
              </a:ext>
            </a:extLst>
          </p:cNvPr>
          <p:cNvGraphicFramePr>
            <a:graphicFrameLocks noGrp="1"/>
          </p:cNvGraphicFramePr>
          <p:nvPr>
            <p:ph idx="1"/>
            <p:extLst>
              <p:ext uri="{D42A27DB-BD31-4B8C-83A1-F6EECF244321}">
                <p14:modId xmlns:p14="http://schemas.microsoft.com/office/powerpoint/2010/main" val="2276438743"/>
              </p:ext>
            </p:extLst>
          </p:nvPr>
        </p:nvGraphicFramePr>
        <p:xfrm>
          <a:off x="861832" y="1846261"/>
          <a:ext cx="5382214" cy="402272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6A789776-8292-44D9-AE92-4406865DF0FB}" type="slidenum">
              <a:rPr lang="en-GB" smtClean="0"/>
              <a:t>49</a:t>
            </a:fld>
            <a:endParaRPr lang="en-GB"/>
          </a:p>
        </p:txBody>
      </p:sp>
      <p:graphicFrame>
        <p:nvGraphicFramePr>
          <p:cNvPr id="6" name="Chart 5">
            <a:extLst>
              <a:ext uri="{FF2B5EF4-FFF2-40B4-BE49-F238E27FC236}">
                <a16:creationId xmlns:a16="http://schemas.microsoft.com/office/drawing/2014/main" id="{A54ED416-6B20-ED41-B388-10CF49A889E7}"/>
              </a:ext>
            </a:extLst>
          </p:cNvPr>
          <p:cNvGraphicFramePr>
            <a:graphicFrameLocks/>
          </p:cNvGraphicFramePr>
          <p:nvPr>
            <p:extLst>
              <p:ext uri="{D42A27DB-BD31-4B8C-83A1-F6EECF244321}">
                <p14:modId xmlns:p14="http://schemas.microsoft.com/office/powerpoint/2010/main" val="3861078762"/>
              </p:ext>
            </p:extLst>
          </p:nvPr>
        </p:nvGraphicFramePr>
        <p:xfrm>
          <a:off x="6479177" y="1846262"/>
          <a:ext cx="5176330" cy="40227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2188395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Socio-Cultural Dimension</a:t>
            </a:r>
            <a:endParaRPr lang="en-GB" dirty="0"/>
          </a:p>
        </p:txBody>
      </p:sp>
      <p:graphicFrame>
        <p:nvGraphicFramePr>
          <p:cNvPr id="5" name="Content Placeholder 4">
            <a:extLst>
              <a:ext uri="{FF2B5EF4-FFF2-40B4-BE49-F238E27FC236}">
                <a16:creationId xmlns:a16="http://schemas.microsoft.com/office/drawing/2014/main" id="{65AD2718-32EC-6A4E-9BBC-352AED8B2462}"/>
              </a:ext>
            </a:extLst>
          </p:cNvPr>
          <p:cNvGraphicFramePr>
            <a:graphicFrameLocks noGrp="1"/>
          </p:cNvGraphicFramePr>
          <p:nvPr>
            <p:ph idx="1"/>
            <p:extLst>
              <p:ext uri="{D42A27DB-BD31-4B8C-83A1-F6EECF244321}">
                <p14:modId xmlns:p14="http://schemas.microsoft.com/office/powerpoint/2010/main" val="2327281189"/>
              </p:ext>
            </p:extLst>
          </p:nvPr>
        </p:nvGraphicFramePr>
        <p:xfrm>
          <a:off x="1154083" y="1854972"/>
          <a:ext cx="10058400" cy="402272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6A789776-8292-44D9-AE92-4406865DF0FB}" type="slidenum">
              <a:rPr lang="en-GB" smtClean="0"/>
              <a:t>50</a:t>
            </a:fld>
            <a:endParaRPr lang="en-GB"/>
          </a:p>
        </p:txBody>
      </p:sp>
    </p:spTree>
    <p:extLst>
      <p:ext uri="{BB962C8B-B14F-4D97-AF65-F5344CB8AC3E}">
        <p14:creationId xmlns:p14="http://schemas.microsoft.com/office/powerpoint/2010/main" val="198117869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Way Forward</a:t>
            </a:r>
            <a:endParaRPr lang="en-GB" dirty="0"/>
          </a:p>
        </p:txBody>
      </p:sp>
      <p:graphicFrame>
        <p:nvGraphicFramePr>
          <p:cNvPr id="5" name="Content Placeholder 4">
            <a:extLst>
              <a:ext uri="{FF2B5EF4-FFF2-40B4-BE49-F238E27FC236}">
                <a16:creationId xmlns:a16="http://schemas.microsoft.com/office/drawing/2014/main" id="{9AAFC137-4D7C-854A-A9CF-62C83E892586}"/>
              </a:ext>
            </a:extLst>
          </p:cNvPr>
          <p:cNvGraphicFramePr>
            <a:graphicFrameLocks noGrp="1"/>
          </p:cNvGraphicFramePr>
          <p:nvPr>
            <p:ph idx="1"/>
            <p:extLst>
              <p:ext uri="{D42A27DB-BD31-4B8C-83A1-F6EECF244321}">
                <p14:modId xmlns:p14="http://schemas.microsoft.com/office/powerpoint/2010/main" val="1971784503"/>
              </p:ext>
            </p:extLst>
          </p:nvPr>
        </p:nvGraphicFramePr>
        <p:xfrm>
          <a:off x="757328" y="1846263"/>
          <a:ext cx="6374991" cy="402272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6A789776-8292-44D9-AE92-4406865DF0FB}" type="slidenum">
              <a:rPr lang="en-GB" smtClean="0"/>
              <a:t>51</a:t>
            </a:fld>
            <a:endParaRPr lang="en-GB"/>
          </a:p>
        </p:txBody>
      </p:sp>
      <p:graphicFrame>
        <p:nvGraphicFramePr>
          <p:cNvPr id="7" name="Content Placeholder 4">
            <a:extLst>
              <a:ext uri="{FF2B5EF4-FFF2-40B4-BE49-F238E27FC236}">
                <a16:creationId xmlns:a16="http://schemas.microsoft.com/office/drawing/2014/main" id="{987E513D-01E0-0444-A295-1EDD2C1B563A}"/>
              </a:ext>
            </a:extLst>
          </p:cNvPr>
          <p:cNvGraphicFramePr>
            <a:graphicFrameLocks/>
          </p:cNvGraphicFramePr>
          <p:nvPr>
            <p:extLst>
              <p:ext uri="{D42A27DB-BD31-4B8C-83A1-F6EECF244321}">
                <p14:modId xmlns:p14="http://schemas.microsoft.com/office/powerpoint/2010/main" val="2000551396"/>
              </p:ext>
            </p:extLst>
          </p:nvPr>
        </p:nvGraphicFramePr>
        <p:xfrm>
          <a:off x="7280366" y="1846263"/>
          <a:ext cx="4458789" cy="40227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7343251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Way Forward</a:t>
            </a:r>
            <a:endParaRPr lang="en-GB" dirty="0"/>
          </a:p>
        </p:txBody>
      </p:sp>
      <p:graphicFrame>
        <p:nvGraphicFramePr>
          <p:cNvPr id="7" name="Content Placeholder 6">
            <a:extLst>
              <a:ext uri="{FF2B5EF4-FFF2-40B4-BE49-F238E27FC236}">
                <a16:creationId xmlns:a16="http://schemas.microsoft.com/office/drawing/2014/main" id="{CDD81532-2DDE-E344-A82F-7F3BB93DC425}"/>
              </a:ext>
            </a:extLst>
          </p:cNvPr>
          <p:cNvGraphicFramePr>
            <a:graphicFrameLocks noGrp="1"/>
          </p:cNvGraphicFramePr>
          <p:nvPr>
            <p:ph idx="1"/>
            <p:extLst>
              <p:ext uri="{D42A27DB-BD31-4B8C-83A1-F6EECF244321}">
                <p14:modId xmlns:p14="http://schemas.microsoft.com/office/powerpoint/2010/main" val="555510322"/>
              </p:ext>
            </p:extLst>
          </p:nvPr>
        </p:nvGraphicFramePr>
        <p:xfrm>
          <a:off x="1096963" y="1846263"/>
          <a:ext cx="5486717" cy="402272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6A789776-8292-44D9-AE92-4406865DF0FB}" type="slidenum">
              <a:rPr lang="en-GB" smtClean="0"/>
              <a:t>52</a:t>
            </a:fld>
            <a:endParaRPr lang="en-GB"/>
          </a:p>
        </p:txBody>
      </p:sp>
      <p:graphicFrame>
        <p:nvGraphicFramePr>
          <p:cNvPr id="8" name="Chart 7">
            <a:extLst>
              <a:ext uri="{FF2B5EF4-FFF2-40B4-BE49-F238E27FC236}">
                <a16:creationId xmlns:a16="http://schemas.microsoft.com/office/drawing/2014/main" id="{9480B20B-E41D-A548-B351-39A7FA62E675}"/>
              </a:ext>
            </a:extLst>
          </p:cNvPr>
          <p:cNvGraphicFramePr>
            <a:graphicFrameLocks/>
          </p:cNvGraphicFramePr>
          <p:nvPr>
            <p:extLst>
              <p:ext uri="{D42A27DB-BD31-4B8C-83A1-F6EECF244321}">
                <p14:modId xmlns:p14="http://schemas.microsoft.com/office/powerpoint/2010/main" val="2657680377"/>
              </p:ext>
            </p:extLst>
          </p:nvPr>
        </p:nvGraphicFramePr>
        <p:xfrm>
          <a:off x="6958148" y="1846263"/>
          <a:ext cx="4794067" cy="402272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2492119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Way Forward</a:t>
            </a:r>
            <a:endParaRPr lang="en-GB" dirty="0"/>
          </a:p>
        </p:txBody>
      </p:sp>
      <p:graphicFrame>
        <p:nvGraphicFramePr>
          <p:cNvPr id="5" name="Content Placeholder 4">
            <a:extLst>
              <a:ext uri="{FF2B5EF4-FFF2-40B4-BE49-F238E27FC236}">
                <a16:creationId xmlns:a16="http://schemas.microsoft.com/office/drawing/2014/main" id="{5E7987B9-3691-154C-9514-E45874FA11B0}"/>
              </a:ext>
            </a:extLst>
          </p:cNvPr>
          <p:cNvGraphicFramePr>
            <a:graphicFrameLocks noGrp="1"/>
          </p:cNvGraphicFramePr>
          <p:nvPr>
            <p:ph idx="1"/>
            <p:extLst>
              <p:ext uri="{D42A27DB-BD31-4B8C-83A1-F6EECF244321}">
                <p14:modId xmlns:p14="http://schemas.microsoft.com/office/powerpoint/2010/main" val="3779100466"/>
              </p:ext>
            </p:extLst>
          </p:nvPr>
        </p:nvGraphicFramePr>
        <p:xfrm>
          <a:off x="906463" y="1846263"/>
          <a:ext cx="4668111" cy="402272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6A789776-8292-44D9-AE92-4406865DF0FB}" type="slidenum">
              <a:rPr lang="en-GB" smtClean="0"/>
              <a:t>53</a:t>
            </a:fld>
            <a:endParaRPr lang="en-GB"/>
          </a:p>
        </p:txBody>
      </p:sp>
      <p:graphicFrame>
        <p:nvGraphicFramePr>
          <p:cNvPr id="6" name="Chart 5">
            <a:extLst>
              <a:ext uri="{FF2B5EF4-FFF2-40B4-BE49-F238E27FC236}">
                <a16:creationId xmlns:a16="http://schemas.microsoft.com/office/drawing/2014/main" id="{0418BE2E-23F7-4E42-925D-D636C3C702C3}"/>
              </a:ext>
            </a:extLst>
          </p:cNvPr>
          <p:cNvGraphicFramePr>
            <a:graphicFrameLocks/>
          </p:cNvGraphicFramePr>
          <p:nvPr>
            <p:extLst>
              <p:ext uri="{D42A27DB-BD31-4B8C-83A1-F6EECF244321}">
                <p14:modId xmlns:p14="http://schemas.microsoft.com/office/powerpoint/2010/main" val="113065091"/>
              </p:ext>
            </p:extLst>
          </p:nvPr>
        </p:nvGraphicFramePr>
        <p:xfrm>
          <a:off x="5735415" y="1866589"/>
          <a:ext cx="5694585" cy="402645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2691821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Way Forward</a:t>
            </a:r>
            <a:endParaRPr lang="en-GB" dirty="0"/>
          </a:p>
        </p:txBody>
      </p:sp>
      <p:graphicFrame>
        <p:nvGraphicFramePr>
          <p:cNvPr id="5" name="Content Placeholder 4">
            <a:extLst>
              <a:ext uri="{FF2B5EF4-FFF2-40B4-BE49-F238E27FC236}">
                <a16:creationId xmlns:a16="http://schemas.microsoft.com/office/drawing/2014/main" id="{0D09B226-3663-4044-9A16-FE3F5E5A729E}"/>
              </a:ext>
            </a:extLst>
          </p:cNvPr>
          <p:cNvGraphicFramePr>
            <a:graphicFrameLocks noGrp="1"/>
          </p:cNvGraphicFramePr>
          <p:nvPr>
            <p:ph idx="1"/>
            <p:extLst>
              <p:ext uri="{D42A27DB-BD31-4B8C-83A1-F6EECF244321}">
                <p14:modId xmlns:p14="http://schemas.microsoft.com/office/powerpoint/2010/main" val="3358613007"/>
              </p:ext>
            </p:extLst>
          </p:nvPr>
        </p:nvGraphicFramePr>
        <p:xfrm>
          <a:off x="1096963" y="1846263"/>
          <a:ext cx="10058400" cy="402272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6A789776-8292-44D9-AE92-4406865DF0FB}" type="slidenum">
              <a:rPr lang="en-GB" smtClean="0"/>
              <a:t>54</a:t>
            </a:fld>
            <a:endParaRPr lang="en-GB"/>
          </a:p>
        </p:txBody>
      </p:sp>
    </p:spTree>
    <p:extLst>
      <p:ext uri="{BB962C8B-B14F-4D97-AF65-F5344CB8AC3E}">
        <p14:creationId xmlns:p14="http://schemas.microsoft.com/office/powerpoint/2010/main" val="120326196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Conclusions</a:t>
            </a:r>
            <a:endParaRPr lang="en-GB" dirty="0"/>
          </a:p>
        </p:txBody>
      </p:sp>
      <p:sp>
        <p:nvSpPr>
          <p:cNvPr id="3" name="Content Placeholder 2"/>
          <p:cNvSpPr>
            <a:spLocks noGrp="1"/>
          </p:cNvSpPr>
          <p:nvPr>
            <p:ph idx="1"/>
          </p:nvPr>
        </p:nvSpPr>
        <p:spPr/>
        <p:txBody>
          <a:bodyPr/>
          <a:lstStyle/>
          <a:p>
            <a:r>
              <a:rPr lang="en-GB" b="1" dirty="0" smtClean="0">
                <a:effectLst>
                  <a:outerShdw blurRad="38100" dist="38100" dir="2700000" algn="tl">
                    <a:srgbClr val="000000">
                      <a:alpha val="43137"/>
                    </a:srgbClr>
                  </a:outerShdw>
                </a:effectLst>
              </a:rPr>
              <a:t>In the course of this study some basic questions were raised:</a:t>
            </a:r>
          </a:p>
          <a:p>
            <a:r>
              <a:rPr lang="en-GB" dirty="0" smtClean="0"/>
              <a:t>1. Is there a link between natural disasters and increased religiosity?</a:t>
            </a:r>
          </a:p>
          <a:p>
            <a:r>
              <a:rPr lang="en-GB" dirty="0" smtClean="0"/>
              <a:t>2. Has there been a shift in religious behaviour, such as from public to private prayer?</a:t>
            </a:r>
          </a:p>
          <a:p>
            <a:r>
              <a:rPr lang="en-GB" dirty="0" smtClean="0"/>
              <a:t>3. Do these disasters lead to an increase in prejudice towards others, God included?</a:t>
            </a:r>
          </a:p>
          <a:p>
            <a:r>
              <a:rPr lang="en-GB" dirty="0" smtClean="0"/>
              <a:t>4. Did this pandemic trigger more existential conflicts and religious struggles?</a:t>
            </a:r>
            <a:endParaRPr lang="en-GB" dirty="0"/>
          </a:p>
          <a:p>
            <a:r>
              <a:rPr lang="en-GB" dirty="0" smtClean="0"/>
              <a:t>5. How did isolation and social distancing effect relationships at home and in the community?</a:t>
            </a:r>
          </a:p>
        </p:txBody>
      </p:sp>
      <p:sp>
        <p:nvSpPr>
          <p:cNvPr id="4" name="Slide Number Placeholder 3"/>
          <p:cNvSpPr>
            <a:spLocks noGrp="1"/>
          </p:cNvSpPr>
          <p:nvPr>
            <p:ph type="sldNum" sz="quarter" idx="12"/>
          </p:nvPr>
        </p:nvSpPr>
        <p:spPr/>
        <p:txBody>
          <a:bodyPr/>
          <a:lstStyle/>
          <a:p>
            <a:fld id="{6A789776-8292-44D9-AE92-4406865DF0FB}" type="slidenum">
              <a:rPr lang="en-GB" smtClean="0"/>
              <a:t>55</a:t>
            </a:fld>
            <a:endParaRPr lang="en-GB"/>
          </a:p>
        </p:txBody>
      </p:sp>
    </p:spTree>
    <p:extLst>
      <p:ext uri="{BB962C8B-B14F-4D97-AF65-F5344CB8AC3E}">
        <p14:creationId xmlns:p14="http://schemas.microsoft.com/office/powerpoint/2010/main" val="404983990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Conclusions</a:t>
            </a:r>
            <a:endParaRPr lang="en-GB" dirty="0"/>
          </a:p>
        </p:txBody>
      </p:sp>
      <p:sp>
        <p:nvSpPr>
          <p:cNvPr id="3" name="Content Placeholder 2"/>
          <p:cNvSpPr>
            <a:spLocks noGrp="1"/>
          </p:cNvSpPr>
          <p:nvPr>
            <p:ph idx="1"/>
          </p:nvPr>
        </p:nvSpPr>
        <p:spPr/>
        <p:txBody>
          <a:bodyPr/>
          <a:lstStyle/>
          <a:p>
            <a:r>
              <a:rPr lang="en-GB" b="1" dirty="0"/>
              <a:t>1. Is there a link between natural disasters and increased religiosity</a:t>
            </a:r>
            <a:r>
              <a:rPr lang="en-GB" b="1" dirty="0" smtClean="0"/>
              <a:t>?</a:t>
            </a:r>
            <a:endParaRPr lang="en-GB" b="1" dirty="0"/>
          </a:p>
          <a:p>
            <a:pPr>
              <a:buFont typeface="Arial" panose="020B0604020202020204" pitchFamily="34" charset="0"/>
              <a:buChar char="•"/>
            </a:pPr>
            <a:r>
              <a:rPr lang="en-GB" dirty="0" smtClean="0"/>
              <a:t>    The results show that the majority of participants felt closer to God and prayed more </a:t>
            </a:r>
          </a:p>
          <a:p>
            <a:pPr>
              <a:buFont typeface="Arial" panose="020B0604020202020204" pitchFamily="34" charset="0"/>
              <a:buChar char="•"/>
            </a:pPr>
            <a:r>
              <a:rPr lang="en-GB" dirty="0" smtClean="0"/>
              <a:t>    Many found prayer as a source of consolation</a:t>
            </a:r>
          </a:p>
          <a:p>
            <a:pPr>
              <a:buFont typeface="Arial" panose="020B0604020202020204" pitchFamily="34" charset="0"/>
              <a:buChar char="•"/>
            </a:pPr>
            <a:r>
              <a:rPr lang="en-GB" dirty="0" smtClean="0"/>
              <a:t>    For the majority, Faith helped go through this experience</a:t>
            </a:r>
          </a:p>
          <a:p>
            <a:pPr>
              <a:buFont typeface="Arial" panose="020B0604020202020204" pitchFamily="34" charset="0"/>
              <a:buChar char="•"/>
            </a:pPr>
            <a:r>
              <a:rPr lang="en-GB" dirty="0" smtClean="0"/>
              <a:t>    However, this was not the case with the younger generation who in their majority disagreed</a:t>
            </a:r>
            <a:endParaRPr lang="en-GB" dirty="0"/>
          </a:p>
        </p:txBody>
      </p:sp>
      <p:sp>
        <p:nvSpPr>
          <p:cNvPr id="4" name="Slide Number Placeholder 3"/>
          <p:cNvSpPr>
            <a:spLocks noGrp="1"/>
          </p:cNvSpPr>
          <p:nvPr>
            <p:ph type="sldNum" sz="quarter" idx="12"/>
          </p:nvPr>
        </p:nvSpPr>
        <p:spPr/>
        <p:txBody>
          <a:bodyPr/>
          <a:lstStyle/>
          <a:p>
            <a:fld id="{6A789776-8292-44D9-AE92-4406865DF0FB}" type="slidenum">
              <a:rPr lang="en-GB" smtClean="0"/>
              <a:t>56</a:t>
            </a:fld>
            <a:endParaRPr lang="en-GB"/>
          </a:p>
        </p:txBody>
      </p:sp>
    </p:spTree>
    <p:extLst>
      <p:ext uri="{BB962C8B-B14F-4D97-AF65-F5344CB8AC3E}">
        <p14:creationId xmlns:p14="http://schemas.microsoft.com/office/powerpoint/2010/main" val="75139820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Conclusions</a:t>
            </a:r>
            <a:endParaRPr lang="en-GB" dirty="0"/>
          </a:p>
        </p:txBody>
      </p:sp>
      <p:sp>
        <p:nvSpPr>
          <p:cNvPr id="3" name="Content Placeholder 2"/>
          <p:cNvSpPr>
            <a:spLocks noGrp="1"/>
          </p:cNvSpPr>
          <p:nvPr>
            <p:ph idx="1"/>
          </p:nvPr>
        </p:nvSpPr>
        <p:spPr/>
        <p:txBody>
          <a:bodyPr/>
          <a:lstStyle/>
          <a:p>
            <a:r>
              <a:rPr lang="en-GB" b="1" dirty="0"/>
              <a:t>2. </a:t>
            </a:r>
            <a:r>
              <a:rPr lang="en-GB" b="1" dirty="0" smtClean="0"/>
              <a:t>Has there been a </a:t>
            </a:r>
            <a:r>
              <a:rPr lang="en-GB" b="1" dirty="0"/>
              <a:t>shift in religious behaviour, such as from public to private prayer</a:t>
            </a:r>
            <a:r>
              <a:rPr lang="en-GB" b="1" dirty="0" smtClean="0"/>
              <a:t>?</a:t>
            </a:r>
            <a:endParaRPr lang="en-GB" b="1" dirty="0"/>
          </a:p>
          <a:p>
            <a:pPr>
              <a:buFont typeface="Arial" panose="020B0604020202020204" pitchFamily="34" charset="0"/>
              <a:buChar char="•"/>
            </a:pPr>
            <a:r>
              <a:rPr lang="en-GB" dirty="0" smtClean="0"/>
              <a:t>  The results have shown that the majority of participants made use of the media to worship </a:t>
            </a:r>
          </a:p>
          <a:p>
            <a:pPr>
              <a:buFont typeface="Arial" panose="020B0604020202020204" pitchFamily="34" charset="0"/>
              <a:buChar char="•"/>
            </a:pPr>
            <a:r>
              <a:rPr lang="en-GB" dirty="0" smtClean="0"/>
              <a:t>  They liked celebrating from home</a:t>
            </a:r>
          </a:p>
          <a:p>
            <a:pPr>
              <a:buFont typeface="Arial" panose="020B0604020202020204" pitchFamily="34" charset="0"/>
              <a:buChar char="•"/>
            </a:pPr>
            <a:r>
              <a:rPr lang="en-GB" dirty="0" smtClean="0"/>
              <a:t>  At the same time they do not think that churches (</a:t>
            </a:r>
            <a:r>
              <a:rPr lang="en-GB" dirty="0"/>
              <a:t>p</a:t>
            </a:r>
            <a:r>
              <a:rPr lang="en-GB" dirty="0" smtClean="0"/>
              <a:t>ublic worship) have become superfluous </a:t>
            </a:r>
          </a:p>
          <a:p>
            <a:pPr>
              <a:buFont typeface="Arial" panose="020B0604020202020204" pitchFamily="34" charset="0"/>
              <a:buChar char="•"/>
            </a:pPr>
            <a:r>
              <a:rPr lang="en-GB" dirty="0" smtClean="0"/>
              <a:t>  They continue to see churches linked to their religious identity</a:t>
            </a:r>
          </a:p>
          <a:p>
            <a:pPr>
              <a:buFont typeface="Arial" panose="020B0604020202020204" pitchFamily="34" charset="0"/>
              <a:buChar char="•"/>
            </a:pPr>
            <a:r>
              <a:rPr lang="en-GB" dirty="0" smtClean="0"/>
              <a:t>  Missed going to Church especially receiving the Eucharist</a:t>
            </a:r>
          </a:p>
          <a:p>
            <a:pPr>
              <a:buFont typeface="Arial" panose="020B0604020202020204" pitchFamily="34" charset="0"/>
              <a:buChar char="•"/>
            </a:pPr>
            <a:r>
              <a:rPr lang="en-GB" dirty="0" smtClean="0"/>
              <a:t>  This, however, is not reflected in the responses of the majority of the youngest group</a:t>
            </a:r>
            <a:endParaRPr lang="en-GB" dirty="0"/>
          </a:p>
        </p:txBody>
      </p:sp>
      <p:sp>
        <p:nvSpPr>
          <p:cNvPr id="4" name="Slide Number Placeholder 3"/>
          <p:cNvSpPr>
            <a:spLocks noGrp="1"/>
          </p:cNvSpPr>
          <p:nvPr>
            <p:ph type="sldNum" sz="quarter" idx="12"/>
          </p:nvPr>
        </p:nvSpPr>
        <p:spPr/>
        <p:txBody>
          <a:bodyPr/>
          <a:lstStyle/>
          <a:p>
            <a:fld id="{6A789776-8292-44D9-AE92-4406865DF0FB}" type="slidenum">
              <a:rPr lang="en-GB" smtClean="0"/>
              <a:t>57</a:t>
            </a:fld>
            <a:endParaRPr lang="en-GB"/>
          </a:p>
        </p:txBody>
      </p:sp>
    </p:spTree>
    <p:extLst>
      <p:ext uri="{BB962C8B-B14F-4D97-AF65-F5344CB8AC3E}">
        <p14:creationId xmlns:p14="http://schemas.microsoft.com/office/powerpoint/2010/main" val="114927017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Conclusions</a:t>
            </a:r>
            <a:endParaRPr lang="en-GB" dirty="0"/>
          </a:p>
        </p:txBody>
      </p:sp>
      <p:sp>
        <p:nvSpPr>
          <p:cNvPr id="3" name="Content Placeholder 2"/>
          <p:cNvSpPr>
            <a:spLocks noGrp="1"/>
          </p:cNvSpPr>
          <p:nvPr>
            <p:ph idx="1"/>
          </p:nvPr>
        </p:nvSpPr>
        <p:spPr/>
        <p:txBody>
          <a:bodyPr/>
          <a:lstStyle/>
          <a:p>
            <a:r>
              <a:rPr lang="en-GB" b="1" dirty="0"/>
              <a:t>3. Do these disasters lead to an increase in prejudice towards others, God included</a:t>
            </a:r>
            <a:r>
              <a:rPr lang="en-GB" b="1" dirty="0" smtClean="0"/>
              <a:t>?</a:t>
            </a:r>
          </a:p>
          <a:p>
            <a:pPr>
              <a:buFont typeface="Arial" panose="020B0604020202020204" pitchFamily="34" charset="0"/>
              <a:buChar char="•"/>
            </a:pPr>
            <a:r>
              <a:rPr lang="en-GB" dirty="0" smtClean="0"/>
              <a:t>  Most of the participants did not attribute this pandemic to God’s intervention</a:t>
            </a:r>
          </a:p>
          <a:p>
            <a:pPr>
              <a:buFont typeface="Arial" panose="020B0604020202020204" pitchFamily="34" charset="0"/>
              <a:buChar char="•"/>
            </a:pPr>
            <a:r>
              <a:rPr lang="en-GB" dirty="0" smtClean="0"/>
              <a:t>  As a result, their perception of God, whatever that was, and their feelings did not change </a:t>
            </a:r>
          </a:p>
          <a:p>
            <a:pPr>
              <a:buFont typeface="Arial" panose="020B0604020202020204" pitchFamily="34" charset="0"/>
              <a:buChar char="•"/>
            </a:pPr>
            <a:r>
              <a:rPr lang="en-GB" dirty="0" smtClean="0"/>
              <a:t>  The majority did not attribute an apocalyptic meaning to the pandemic</a:t>
            </a:r>
          </a:p>
          <a:p>
            <a:pPr>
              <a:buFont typeface="Arial" panose="020B0604020202020204" pitchFamily="34" charset="0"/>
              <a:buChar char="•"/>
            </a:pPr>
            <a:r>
              <a:rPr lang="en-GB" dirty="0" smtClean="0"/>
              <a:t>  Nor did they see it as a punishment for something</a:t>
            </a:r>
          </a:p>
          <a:p>
            <a:pPr>
              <a:buFont typeface="Arial" panose="020B0604020202020204" pitchFamily="34" charset="0"/>
              <a:buChar char="•"/>
            </a:pPr>
            <a:r>
              <a:rPr lang="en-GB" dirty="0" smtClean="0"/>
              <a:t>  However, there was a stronger sentiment from the youngest group that this could have been some form of revenge by nature, and that humanity has become corrupt</a:t>
            </a:r>
            <a:endParaRPr lang="en-GB" dirty="0"/>
          </a:p>
        </p:txBody>
      </p:sp>
      <p:sp>
        <p:nvSpPr>
          <p:cNvPr id="4" name="Slide Number Placeholder 3"/>
          <p:cNvSpPr>
            <a:spLocks noGrp="1"/>
          </p:cNvSpPr>
          <p:nvPr>
            <p:ph type="sldNum" sz="quarter" idx="12"/>
          </p:nvPr>
        </p:nvSpPr>
        <p:spPr/>
        <p:txBody>
          <a:bodyPr/>
          <a:lstStyle/>
          <a:p>
            <a:fld id="{6A789776-8292-44D9-AE92-4406865DF0FB}" type="slidenum">
              <a:rPr lang="en-GB" smtClean="0"/>
              <a:t>58</a:t>
            </a:fld>
            <a:endParaRPr lang="en-GB"/>
          </a:p>
        </p:txBody>
      </p:sp>
    </p:spTree>
    <p:extLst>
      <p:ext uri="{BB962C8B-B14F-4D97-AF65-F5344CB8AC3E}">
        <p14:creationId xmlns:p14="http://schemas.microsoft.com/office/powerpoint/2010/main" val="29664698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Conclusions</a:t>
            </a:r>
            <a:endParaRPr lang="en-GB" dirty="0"/>
          </a:p>
        </p:txBody>
      </p:sp>
      <p:sp>
        <p:nvSpPr>
          <p:cNvPr id="3" name="Content Placeholder 2"/>
          <p:cNvSpPr>
            <a:spLocks noGrp="1"/>
          </p:cNvSpPr>
          <p:nvPr>
            <p:ph idx="1"/>
          </p:nvPr>
        </p:nvSpPr>
        <p:spPr/>
        <p:txBody>
          <a:bodyPr/>
          <a:lstStyle/>
          <a:p>
            <a:r>
              <a:rPr lang="en-GB" b="1" dirty="0"/>
              <a:t>4. Did this pandemic trigger more existential conflicts and religious struggles</a:t>
            </a:r>
            <a:r>
              <a:rPr lang="en-GB" b="1" dirty="0" smtClean="0"/>
              <a:t>?</a:t>
            </a:r>
            <a:endParaRPr lang="en-GB" b="1" dirty="0"/>
          </a:p>
          <a:p>
            <a:pPr>
              <a:buFont typeface="Arial" panose="020B0604020202020204" pitchFamily="34" charset="0"/>
              <a:buChar char="•"/>
            </a:pPr>
            <a:r>
              <a:rPr lang="en-GB" dirty="0" smtClean="0"/>
              <a:t>   The results of this survey seem to show that participants remained fairly entrenched in their positions</a:t>
            </a:r>
          </a:p>
          <a:p>
            <a:pPr>
              <a:buFont typeface="Arial" panose="020B0604020202020204" pitchFamily="34" charset="0"/>
              <a:buChar char="•"/>
            </a:pPr>
            <a:r>
              <a:rPr lang="en-GB" dirty="0" smtClean="0"/>
              <a:t>   Though raising a fair amount of anxiety and distress the pandemic did not seem to have triggered serious religious struggles</a:t>
            </a:r>
          </a:p>
          <a:p>
            <a:pPr>
              <a:buFont typeface="Arial" panose="020B0604020202020204" pitchFamily="34" charset="0"/>
              <a:buChar char="•"/>
            </a:pPr>
            <a:r>
              <a:rPr lang="en-GB" dirty="0"/>
              <a:t> </a:t>
            </a:r>
            <a:r>
              <a:rPr lang="en-GB" dirty="0" smtClean="0"/>
              <a:t>  The majority actually felt thankful, hopeful and resigned</a:t>
            </a:r>
          </a:p>
          <a:p>
            <a:pPr>
              <a:buFont typeface="Arial" panose="020B0604020202020204" pitchFamily="34" charset="0"/>
              <a:buChar char="•"/>
            </a:pPr>
            <a:r>
              <a:rPr lang="en-GB" dirty="0" smtClean="0"/>
              <a:t>   There was however, more awareness amongst the oldest group of the  possibility of dying because of the Covid-19 than among the youngest group  </a:t>
            </a:r>
          </a:p>
          <a:p>
            <a:pPr>
              <a:buFont typeface="Arial" panose="020B0604020202020204" pitchFamily="34" charset="0"/>
              <a:buChar char="•"/>
            </a:pPr>
            <a:r>
              <a:rPr lang="en-GB" dirty="0" smtClean="0"/>
              <a:t>   This could have had a bearing on existential issues more than on the rest</a:t>
            </a:r>
            <a:endParaRPr lang="en-GB" dirty="0"/>
          </a:p>
        </p:txBody>
      </p:sp>
      <p:sp>
        <p:nvSpPr>
          <p:cNvPr id="4" name="Slide Number Placeholder 3"/>
          <p:cNvSpPr>
            <a:spLocks noGrp="1"/>
          </p:cNvSpPr>
          <p:nvPr>
            <p:ph type="sldNum" sz="quarter" idx="12"/>
          </p:nvPr>
        </p:nvSpPr>
        <p:spPr/>
        <p:txBody>
          <a:bodyPr/>
          <a:lstStyle/>
          <a:p>
            <a:fld id="{6A789776-8292-44D9-AE92-4406865DF0FB}" type="slidenum">
              <a:rPr lang="en-GB" smtClean="0"/>
              <a:t>59</a:t>
            </a:fld>
            <a:endParaRPr lang="en-GB"/>
          </a:p>
        </p:txBody>
      </p:sp>
    </p:spTree>
    <p:extLst>
      <p:ext uri="{BB962C8B-B14F-4D97-AF65-F5344CB8AC3E}">
        <p14:creationId xmlns:p14="http://schemas.microsoft.com/office/powerpoint/2010/main" val="189564376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Conclusions</a:t>
            </a:r>
            <a:endParaRPr lang="en-GB" dirty="0"/>
          </a:p>
        </p:txBody>
      </p:sp>
      <p:sp>
        <p:nvSpPr>
          <p:cNvPr id="3" name="Content Placeholder 2"/>
          <p:cNvSpPr>
            <a:spLocks noGrp="1"/>
          </p:cNvSpPr>
          <p:nvPr>
            <p:ph idx="1"/>
          </p:nvPr>
        </p:nvSpPr>
        <p:spPr/>
        <p:txBody>
          <a:bodyPr/>
          <a:lstStyle/>
          <a:p>
            <a:r>
              <a:rPr lang="en-GB" b="1" dirty="0"/>
              <a:t>5. How did isolation and social distancing effect relationships </a:t>
            </a:r>
            <a:r>
              <a:rPr lang="en-GB" b="1" dirty="0" smtClean="0"/>
              <a:t>at home and in </a:t>
            </a:r>
            <a:r>
              <a:rPr lang="en-GB" b="1" dirty="0"/>
              <a:t>the community</a:t>
            </a:r>
            <a:r>
              <a:rPr lang="en-GB" b="1" dirty="0" smtClean="0"/>
              <a:t>?</a:t>
            </a:r>
          </a:p>
          <a:p>
            <a:pPr>
              <a:buFont typeface="Arial" panose="020B0604020202020204" pitchFamily="34" charset="0"/>
              <a:buChar char="•"/>
            </a:pPr>
            <a:r>
              <a:rPr lang="en-GB" dirty="0" smtClean="0"/>
              <a:t>   One major outcome of having to spend longer time at home was the (re)discovery of family life and rituals, such as playing games together, watching TV and maybe most importantly, to enjoy having meals together</a:t>
            </a:r>
          </a:p>
          <a:p>
            <a:pPr>
              <a:buFont typeface="Arial" panose="020B0604020202020204" pitchFamily="34" charset="0"/>
              <a:buChar char="•"/>
            </a:pPr>
            <a:r>
              <a:rPr lang="en-GB" dirty="0" smtClean="0"/>
              <a:t>   Many of the participants looked forward to resume face-to-face contacts in their community</a:t>
            </a:r>
          </a:p>
          <a:p>
            <a:pPr>
              <a:buFont typeface="Arial" panose="020B0604020202020204" pitchFamily="34" charset="0"/>
              <a:buChar char="•"/>
            </a:pPr>
            <a:r>
              <a:rPr lang="en-GB" dirty="0" smtClean="0"/>
              <a:t>   Despite this, it is not certain if this will be reflected in an increase in Church attendance as a good number do not intend to relinquish worshipping online</a:t>
            </a:r>
          </a:p>
          <a:p>
            <a:pPr>
              <a:buFont typeface="Arial" panose="020B0604020202020204" pitchFamily="34" charset="0"/>
              <a:buChar char="•"/>
            </a:pPr>
            <a:r>
              <a:rPr lang="en-GB" dirty="0" smtClean="0"/>
              <a:t>   Many approved the restrictions imposed by the Church authorities on religious gatherings and </a:t>
            </a:r>
            <a:r>
              <a:rPr lang="en-GB" dirty="0" smtClean="0"/>
              <a:t>89</a:t>
            </a:r>
            <a:r>
              <a:rPr lang="en-GB" dirty="0" smtClean="0"/>
              <a:t>% </a:t>
            </a:r>
            <a:r>
              <a:rPr lang="en-GB" dirty="0" smtClean="0"/>
              <a:t>did not mind skipping the village feast</a:t>
            </a:r>
          </a:p>
          <a:p>
            <a:endParaRPr lang="en-GB" dirty="0"/>
          </a:p>
          <a:p>
            <a:endParaRPr lang="en-GB" dirty="0"/>
          </a:p>
        </p:txBody>
      </p:sp>
      <p:sp>
        <p:nvSpPr>
          <p:cNvPr id="4" name="Slide Number Placeholder 3"/>
          <p:cNvSpPr>
            <a:spLocks noGrp="1"/>
          </p:cNvSpPr>
          <p:nvPr>
            <p:ph type="sldNum" sz="quarter" idx="12"/>
          </p:nvPr>
        </p:nvSpPr>
        <p:spPr/>
        <p:txBody>
          <a:bodyPr/>
          <a:lstStyle/>
          <a:p>
            <a:fld id="{6A789776-8292-44D9-AE92-4406865DF0FB}" type="slidenum">
              <a:rPr lang="en-GB" smtClean="0"/>
              <a:t>60</a:t>
            </a:fld>
            <a:endParaRPr lang="en-GB"/>
          </a:p>
        </p:txBody>
      </p:sp>
    </p:spTree>
    <p:extLst>
      <p:ext uri="{BB962C8B-B14F-4D97-AF65-F5344CB8AC3E}">
        <p14:creationId xmlns:p14="http://schemas.microsoft.com/office/powerpoint/2010/main" val="1045594431"/>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3048</TotalTime>
  <Words>2520</Words>
  <Application>Microsoft Office PowerPoint</Application>
  <PresentationFormat>Widescreen</PresentationFormat>
  <Paragraphs>306</Paragraphs>
  <Slides>60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60</vt:i4>
      </vt:variant>
    </vt:vector>
  </HeadingPairs>
  <TitlesOfParts>
    <vt:vector size="66" baseType="lpstr">
      <vt:lpstr>Arial</vt:lpstr>
      <vt:lpstr>Calibri</vt:lpstr>
      <vt:lpstr>Calibri Light</vt:lpstr>
      <vt:lpstr>inherit</vt:lpstr>
      <vt:lpstr>Wingdings</vt:lpstr>
      <vt:lpstr>Retrospect</vt:lpstr>
      <vt:lpstr> Religion &amp; Spirituality during the Covid-19 Lockdown</vt:lpstr>
      <vt:lpstr>The Covid-19 Pandemic has upset our lives</vt:lpstr>
      <vt:lpstr>The Covid-19 Pandemic has changed our lives</vt:lpstr>
      <vt:lpstr>The Covid-19 Pandemic has put our life on pause</vt:lpstr>
      <vt:lpstr>The Covid-19 Pandemic and Religion</vt:lpstr>
      <vt:lpstr>The Covid-19 Pandemic and Religion</vt:lpstr>
      <vt:lpstr>1. Religious doctrinal responses</vt:lpstr>
      <vt:lpstr>Religious doctrinal responses</vt:lpstr>
      <vt:lpstr>2. Religious behaviour</vt:lpstr>
      <vt:lpstr>Is there a link between natural disasters and increased religiosity?</vt:lpstr>
      <vt:lpstr>Is this a shift from public to private prayer?</vt:lpstr>
      <vt:lpstr>The Gallup Report</vt:lpstr>
      <vt:lpstr>3. Prejudice</vt:lpstr>
      <vt:lpstr>4. Religious struggles</vt:lpstr>
      <vt:lpstr>Religious struggles and greater distress</vt:lpstr>
      <vt:lpstr>A Study with the Maltese Population</vt:lpstr>
      <vt:lpstr>The Questionnaire</vt:lpstr>
      <vt:lpstr>RESULTS Section 1: Demographic Information</vt:lpstr>
      <vt:lpstr>Education Level</vt:lpstr>
      <vt:lpstr>Religious Affiliation</vt:lpstr>
      <vt:lpstr>Pre-Covid 19 Church Attendance</vt:lpstr>
      <vt:lpstr>Church Attendance before Covid-19</vt:lpstr>
      <vt:lpstr>Personal Beliefs</vt:lpstr>
      <vt:lpstr>Personal Beliefs</vt:lpstr>
      <vt:lpstr>Personal Beliefs</vt:lpstr>
      <vt:lpstr>Personal Beliefs</vt:lpstr>
      <vt:lpstr>Personal Beliefs</vt:lpstr>
      <vt:lpstr>Personal Beliefs</vt:lpstr>
      <vt:lpstr>Personal Beliefs</vt:lpstr>
      <vt:lpstr>Personal Beliefs</vt:lpstr>
      <vt:lpstr>Personal Beliefs</vt:lpstr>
      <vt:lpstr>Personal Beliefs </vt:lpstr>
      <vt:lpstr>Personal Beliefs</vt:lpstr>
      <vt:lpstr>Religious Beliefs unaltered by Pandemic</vt:lpstr>
      <vt:lpstr>Religious Beliefs unaltered by Pandemic</vt:lpstr>
      <vt:lpstr>Religious Beliefs unaltered by Pandemic</vt:lpstr>
      <vt:lpstr>Personal Experience</vt:lpstr>
      <vt:lpstr>Relationships during the Lockdown</vt:lpstr>
      <vt:lpstr>Relationship with God</vt:lpstr>
      <vt:lpstr>Personal Experience: Prayer as Coping</vt:lpstr>
      <vt:lpstr>Personal Experience: Prayer as Coping</vt:lpstr>
      <vt:lpstr>Personal Experience: Religious Coping</vt:lpstr>
      <vt:lpstr>Communitarian Dimension</vt:lpstr>
      <vt:lpstr>Communitarian Dimension</vt:lpstr>
      <vt:lpstr>Communitarian Dimension: Church Leadership</vt:lpstr>
      <vt:lpstr>Ritual and the Pandemic</vt:lpstr>
      <vt:lpstr>Ritual: Online Worshipping</vt:lpstr>
      <vt:lpstr>Ritual: Places of Worship</vt:lpstr>
      <vt:lpstr>Ritual: Online Worshipping</vt:lpstr>
      <vt:lpstr>Socio-Cultural Dimension</vt:lpstr>
      <vt:lpstr>Way Forward</vt:lpstr>
      <vt:lpstr>Way Forward</vt:lpstr>
      <vt:lpstr>Way Forward</vt:lpstr>
      <vt:lpstr>Way Forward</vt:lpstr>
      <vt:lpstr>Conclusions</vt:lpstr>
      <vt:lpstr>Conclusions</vt:lpstr>
      <vt:lpstr>Conclusions</vt:lpstr>
      <vt:lpstr>Conclusions</vt:lpstr>
      <vt:lpstr>Conclusions</vt:lpstr>
      <vt:lpstr>Conclusions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importance of spirituality in our lives especially during such challenging times</dc:title>
  <dc:creator>Paul Galea</dc:creator>
  <cp:lastModifiedBy>Paul Galea</cp:lastModifiedBy>
  <cp:revision>93</cp:revision>
  <dcterms:created xsi:type="dcterms:W3CDTF">2021-03-10T15:34:26Z</dcterms:created>
  <dcterms:modified xsi:type="dcterms:W3CDTF">2021-06-09T17:56:17Z</dcterms:modified>
</cp:coreProperties>
</file>