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68" r:id="rId2"/>
    <p:sldId id="453" r:id="rId3"/>
    <p:sldId id="269" r:id="rId4"/>
    <p:sldId id="454" r:id="rId5"/>
    <p:sldId id="270" r:id="rId6"/>
    <p:sldId id="282" r:id="rId7"/>
    <p:sldId id="452" r:id="rId8"/>
    <p:sldId id="273" r:id="rId9"/>
    <p:sldId id="272" r:id="rId10"/>
    <p:sldId id="262" r:id="rId11"/>
    <p:sldId id="271" r:id="rId12"/>
    <p:sldId id="258" r:id="rId13"/>
    <p:sldId id="265" r:id="rId14"/>
    <p:sldId id="274" r:id="rId15"/>
    <p:sldId id="260" r:id="rId16"/>
    <p:sldId id="277" r:id="rId17"/>
    <p:sldId id="275" r:id="rId18"/>
    <p:sldId id="276" r:id="rId19"/>
    <p:sldId id="455" r:id="rId20"/>
    <p:sldId id="28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582" y="72"/>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65C5DF-603B-4DAF-8B35-E49A172D617F}" type="datetimeFigureOut">
              <a:rPr lang="en-GB" smtClean="0"/>
              <a:t>28/10/2020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FFB52F-D1CB-4EFA-BDE0-37C5F4C97515}" type="slidenum">
              <a:rPr lang="en-GB" smtClean="0"/>
              <a:t>‹#›</a:t>
            </a:fld>
            <a:endParaRPr lang="en-GB"/>
          </a:p>
        </p:txBody>
      </p:sp>
    </p:spTree>
    <p:extLst>
      <p:ext uri="{BB962C8B-B14F-4D97-AF65-F5344CB8AC3E}">
        <p14:creationId xmlns:p14="http://schemas.microsoft.com/office/powerpoint/2010/main" val="1490716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4FFB52F-D1CB-4EFA-BDE0-37C5F4C97515}" type="slidenum">
              <a:rPr lang="en-GB" smtClean="0"/>
              <a:t>11</a:t>
            </a:fld>
            <a:endParaRPr lang="en-GB"/>
          </a:p>
        </p:txBody>
      </p:sp>
    </p:spTree>
    <p:extLst>
      <p:ext uri="{BB962C8B-B14F-4D97-AF65-F5344CB8AC3E}">
        <p14:creationId xmlns:p14="http://schemas.microsoft.com/office/powerpoint/2010/main" val="3141451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579630D-08F4-44D4-B77E-C6F87D9BD2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B6F12D3-2297-44A2-B503-EA45AC277D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D176AE8-5EA7-427C-B242-4353EDF4F262}"/>
              </a:ext>
            </a:extLst>
          </p:cNvPr>
          <p:cNvSpPr>
            <a:spLocks noGrp="1" noChangeArrowheads="1"/>
          </p:cNvSpPr>
          <p:nvPr>
            <p:ph type="sldNum" sz="quarter" idx="12"/>
          </p:nvPr>
        </p:nvSpPr>
        <p:spPr>
          <a:ln/>
        </p:spPr>
        <p:txBody>
          <a:bodyPr/>
          <a:lstStyle>
            <a:lvl1pPr>
              <a:defRPr/>
            </a:lvl1pPr>
          </a:lstStyle>
          <a:p>
            <a:fld id="{66C06A0F-85A9-43E0-8191-CA1393BAB20B}" type="slidenum">
              <a:rPr lang="en-US" altLang="en-US"/>
              <a:pPr/>
              <a:t>‹#›</a:t>
            </a:fld>
            <a:endParaRPr lang="en-US" altLang="en-US"/>
          </a:p>
        </p:txBody>
      </p:sp>
    </p:spTree>
    <p:extLst>
      <p:ext uri="{BB962C8B-B14F-4D97-AF65-F5344CB8AC3E}">
        <p14:creationId xmlns:p14="http://schemas.microsoft.com/office/powerpoint/2010/main" val="41229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10/28/2020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914C069-AC22-4F3A-B059-8F99A0DF0470}"/>
              </a:ext>
            </a:extLst>
          </p:cNvPr>
          <p:cNvSpPr>
            <a:spLocks noGrp="1"/>
          </p:cNvSpPr>
          <p:nvPr>
            <p:ph type="subTitle" idx="1"/>
          </p:nvPr>
        </p:nvSpPr>
        <p:spPr>
          <a:xfrm>
            <a:off x="1751011" y="3886200"/>
            <a:ext cx="9263733" cy="2279708"/>
          </a:xfrm>
        </p:spPr>
        <p:txBody>
          <a:bodyPr>
            <a:normAutofit/>
          </a:bodyPr>
          <a:lstStyle/>
          <a:p>
            <a:pPr algn="r"/>
            <a:r>
              <a:rPr lang="en-GB" sz="1800" dirty="0">
                <a:solidFill>
                  <a:schemeClr val="tx1"/>
                </a:solidFill>
              </a:rPr>
              <a:t>Fr. Frankie Cini MSSP</a:t>
            </a:r>
          </a:p>
          <a:p>
            <a:pPr algn="r"/>
            <a:r>
              <a:rPr lang="en-GB" sz="1800" dirty="0">
                <a:solidFill>
                  <a:schemeClr val="tx1"/>
                </a:solidFill>
              </a:rPr>
              <a:t>Oct 2020</a:t>
            </a:r>
          </a:p>
          <a:p>
            <a:pPr algn="r"/>
            <a:r>
              <a:rPr lang="en-GB" sz="1800" dirty="0">
                <a:solidFill>
                  <a:schemeClr val="tx1"/>
                </a:solidFill>
              </a:rPr>
              <a:t/>
            </a:r>
            <a:br>
              <a:rPr lang="en-GB" sz="1800" dirty="0">
                <a:solidFill>
                  <a:schemeClr val="tx1"/>
                </a:solidFill>
              </a:rPr>
            </a:br>
            <a:endParaRPr lang="en-GB" sz="1800" dirty="0">
              <a:solidFill>
                <a:schemeClr val="tx1"/>
              </a:solidFill>
            </a:endParaRPr>
          </a:p>
        </p:txBody>
      </p:sp>
      <p:sp>
        <p:nvSpPr>
          <p:cNvPr id="4" name="Rectangle 3">
            <a:extLst>
              <a:ext uri="{FF2B5EF4-FFF2-40B4-BE49-F238E27FC236}">
                <a16:creationId xmlns:a16="http://schemas.microsoft.com/office/drawing/2014/main" id="{6C1E0F47-3791-4632-8991-7648C57A7A32}"/>
              </a:ext>
            </a:extLst>
          </p:cNvPr>
          <p:cNvSpPr/>
          <p:nvPr/>
        </p:nvSpPr>
        <p:spPr>
          <a:xfrm>
            <a:off x="1895912" y="1342239"/>
            <a:ext cx="6509857" cy="1323439"/>
          </a:xfrm>
          <a:prstGeom prst="rect">
            <a:avLst/>
          </a:prstGeom>
        </p:spPr>
        <p:txBody>
          <a:bodyPr wrap="square">
            <a:spAutoFit/>
          </a:bodyPr>
          <a:lstStyle/>
          <a:p>
            <a:r>
              <a:rPr lang="en-GB" sz="4000" dirty="0"/>
              <a:t>The Priesthood and Ageing</a:t>
            </a:r>
          </a:p>
          <a:p>
            <a:endParaRPr lang="en-GB" sz="4000" dirty="0"/>
          </a:p>
        </p:txBody>
      </p:sp>
    </p:spTree>
    <p:extLst>
      <p:ext uri="{BB962C8B-B14F-4D97-AF65-F5344CB8AC3E}">
        <p14:creationId xmlns:p14="http://schemas.microsoft.com/office/powerpoint/2010/main" val="1184669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FA98D4A-E0B4-4A3F-99F0-C65E49508D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617" y="330234"/>
            <a:ext cx="6460354" cy="65277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14C62F1-671A-48D1-9B85-F8CC875BDEEB}"/>
              </a:ext>
            </a:extLst>
          </p:cNvPr>
          <p:cNvSpPr txBox="1"/>
          <p:nvPr/>
        </p:nvSpPr>
        <p:spPr>
          <a:xfrm>
            <a:off x="9060109" y="989901"/>
            <a:ext cx="2751590" cy="1477328"/>
          </a:xfrm>
          <a:prstGeom prst="rect">
            <a:avLst/>
          </a:prstGeom>
          <a:noFill/>
        </p:spPr>
        <p:txBody>
          <a:bodyPr wrap="square" rtlCol="0">
            <a:spAutoFit/>
          </a:bodyPr>
          <a:lstStyle/>
          <a:p>
            <a:r>
              <a:rPr lang="en-GB" dirty="0"/>
              <a:t>Life Expectancy in 1950: 64 years</a:t>
            </a:r>
          </a:p>
          <a:p>
            <a:endParaRPr lang="en-GB" dirty="0"/>
          </a:p>
          <a:p>
            <a:r>
              <a:rPr lang="en-GB" dirty="0"/>
              <a:t>Life Expectancy in 2019:  82.5 years</a:t>
            </a:r>
          </a:p>
        </p:txBody>
      </p:sp>
      <p:pic>
        <p:nvPicPr>
          <p:cNvPr id="4" name="Picture 2">
            <a:extLst>
              <a:ext uri="{FF2B5EF4-FFF2-40B4-BE49-F238E27FC236}">
                <a16:creationId xmlns:a16="http://schemas.microsoft.com/office/drawing/2014/main" id="{670CFAF8-C3E1-4586-BB1E-4FC63814B4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017" y="482634"/>
            <a:ext cx="6460354" cy="6527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672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E76D82-989F-4367-860B-17A396029856}"/>
              </a:ext>
            </a:extLst>
          </p:cNvPr>
          <p:cNvSpPr txBox="1"/>
          <p:nvPr/>
        </p:nvSpPr>
        <p:spPr>
          <a:xfrm>
            <a:off x="10133901" y="318782"/>
            <a:ext cx="1937857" cy="4678012"/>
          </a:xfrm>
          <a:prstGeom prst="rect">
            <a:avLst/>
          </a:prstGeom>
          <a:noFill/>
        </p:spPr>
        <p:txBody>
          <a:bodyPr wrap="square" rtlCol="0">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In 1980 the persons aged 65+ comprised 3.0% of the Maltese population, reaching </a:t>
            </a:r>
            <a:r>
              <a:rPr lang="en-GB" sz="2400" dirty="0">
                <a:effectLst/>
                <a:latin typeface="Calibri" panose="020F0502020204030204" pitchFamily="34" charset="0"/>
                <a:ea typeface="Calibri" panose="020F0502020204030204" pitchFamily="34" charset="0"/>
                <a:cs typeface="Times New Roman" panose="02020603050405020304" pitchFamily="18" charset="0"/>
              </a:rPr>
              <a:t>19.1 %</a:t>
            </a:r>
            <a:r>
              <a:rPr lang="en-GB" sz="1800" dirty="0">
                <a:effectLst/>
                <a:latin typeface="Calibri" panose="020F0502020204030204" pitchFamily="34" charset="0"/>
                <a:ea typeface="Calibri" panose="020F0502020204030204" pitchFamily="34" charset="0"/>
                <a:cs typeface="Times New Roman" panose="02020603050405020304" pitchFamily="18" charset="0"/>
              </a:rPr>
              <a:t> in 2016. By 2070 it is projected to reach 30.6% of total population.</a:t>
            </a:r>
          </a:p>
          <a:p>
            <a:pPr algn="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050" dirty="0">
                <a:effectLst/>
                <a:latin typeface="Calibri" panose="020F0502020204030204" pitchFamily="34" charset="0"/>
                <a:ea typeface="Calibri" panose="020F0502020204030204" pitchFamily="34" charset="0"/>
                <a:cs typeface="Times New Roman" panose="02020603050405020304" pitchFamily="18" charset="0"/>
              </a:rPr>
              <a:t>(Long-Term Pension Projections for Malta: 2016-2070, 2019)</a:t>
            </a:r>
          </a:p>
          <a:p>
            <a:endParaRPr lang="en-GB" dirty="0"/>
          </a:p>
        </p:txBody>
      </p:sp>
      <p:sp>
        <p:nvSpPr>
          <p:cNvPr id="4" name="TextBox 3">
            <a:extLst>
              <a:ext uri="{FF2B5EF4-FFF2-40B4-BE49-F238E27FC236}">
                <a16:creationId xmlns:a16="http://schemas.microsoft.com/office/drawing/2014/main" id="{227D65D1-9A00-4DEF-B017-420063BBC0FD}"/>
              </a:ext>
            </a:extLst>
          </p:cNvPr>
          <p:cNvSpPr txBox="1"/>
          <p:nvPr/>
        </p:nvSpPr>
        <p:spPr>
          <a:xfrm>
            <a:off x="10259736" y="5201174"/>
            <a:ext cx="1812022" cy="430887"/>
          </a:xfrm>
          <a:prstGeom prst="rect">
            <a:avLst/>
          </a:prstGeom>
          <a:noFill/>
        </p:spPr>
        <p:txBody>
          <a:bodyPr wrap="square" rtlCol="0">
            <a:spAutoFit/>
          </a:bodyPr>
          <a:lstStyle/>
          <a:p>
            <a:r>
              <a:rPr lang="en-GB" sz="1100" dirty="0"/>
              <a:t>https://population-pyramid.net/en/pp/malta</a:t>
            </a:r>
          </a:p>
        </p:txBody>
      </p:sp>
      <p:pic>
        <p:nvPicPr>
          <p:cNvPr id="4098" name="Picture 2">
            <a:extLst>
              <a:ext uri="{FF2B5EF4-FFF2-40B4-BE49-F238E27FC236}">
                <a16:creationId xmlns:a16="http://schemas.microsoft.com/office/drawing/2014/main" id="{5316F693-692B-42AE-8A7C-C49EC0E67A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868" y="720712"/>
            <a:ext cx="8412191" cy="553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224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0FA5D9F-D03B-4BE8-BF7F-F477089A3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68" y="460652"/>
            <a:ext cx="5476875" cy="55340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311000E0-836C-47A2-9578-BDC6ED3EBD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4342" y="595617"/>
            <a:ext cx="6277279" cy="5399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97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81CE0B-0E79-4D4D-9B2A-299EF1CCB004}"/>
              </a:ext>
            </a:extLst>
          </p:cNvPr>
          <p:cNvSpPr txBox="1"/>
          <p:nvPr/>
        </p:nvSpPr>
        <p:spPr>
          <a:xfrm>
            <a:off x="1795243" y="1191237"/>
            <a:ext cx="7743039" cy="2397195"/>
          </a:xfrm>
          <a:prstGeom prst="rect">
            <a:avLst/>
          </a:prstGeom>
          <a:noFill/>
        </p:spPr>
        <p:txBody>
          <a:bodyPr wrap="square" rtlCol="0">
            <a:spAutoFit/>
          </a:bodyPr>
          <a:lstStyle/>
          <a:p>
            <a:pPr>
              <a:lnSpc>
                <a:spcPct val="107000"/>
              </a:lnSpc>
              <a:spcAft>
                <a:spcPts val="800"/>
              </a:spcAft>
            </a:pPr>
            <a:r>
              <a:rPr lang="en-GB" sz="1800" i="1" dirty="0">
                <a:effectLst/>
                <a:latin typeface="Tahoma" panose="020B0604030504040204" pitchFamily="34" charset="0"/>
                <a:ea typeface="Calibri" panose="020F0502020204030204" pitchFamily="34" charset="0"/>
                <a:cs typeface="Times New Roman" panose="02020603050405020304" pitchFamily="18" charset="0"/>
              </a:rPr>
              <a:t>Diocesan Priests. </a:t>
            </a:r>
          </a:p>
          <a:p>
            <a:pPr>
              <a:lnSpc>
                <a:spcPct val="107000"/>
              </a:lnSpc>
              <a:spcAft>
                <a:spcPts val="800"/>
              </a:spcAft>
            </a:pPr>
            <a:endParaRPr lang="en-GB" i="1" dirty="0">
              <a:latin typeface="Tahoma" panose="020B0604030504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cs typeface="Times New Roman" panose="02020603050405020304" pitchFamily="18" charset="0"/>
              </a:rPr>
              <a:t>51.5% 	152 priests in Malta are over 60. (N=287)  (2020)</a:t>
            </a:r>
          </a:p>
          <a:p>
            <a:r>
              <a:rPr lang="en-GB" dirty="0">
                <a:latin typeface="Calibri" panose="020F0502020204030204" pitchFamily="34" charset="0"/>
                <a:cs typeface="Times New Roman" panose="02020603050405020304" pitchFamily="18" charset="0"/>
              </a:rPr>
              <a:t> 59.5% 	94 of priests in Gozo are over 60 (N=158)  (2020)</a:t>
            </a:r>
          </a:p>
          <a:p>
            <a:endParaRPr lang="en-GB" dirty="0"/>
          </a:p>
          <a:p>
            <a:endParaRPr lang="en-GB" dirty="0"/>
          </a:p>
          <a:p>
            <a:r>
              <a:rPr lang="en-GB" dirty="0"/>
              <a:t>29% of priests in Malta and Gozo are over 75.</a:t>
            </a:r>
          </a:p>
        </p:txBody>
      </p:sp>
      <p:sp>
        <p:nvSpPr>
          <p:cNvPr id="3" name="TextBox 2">
            <a:extLst>
              <a:ext uri="{FF2B5EF4-FFF2-40B4-BE49-F238E27FC236}">
                <a16:creationId xmlns:a16="http://schemas.microsoft.com/office/drawing/2014/main" id="{61B56993-6262-426E-BB0B-993E033460BC}"/>
              </a:ext>
            </a:extLst>
          </p:cNvPr>
          <p:cNvSpPr txBox="1"/>
          <p:nvPr/>
        </p:nvSpPr>
        <p:spPr>
          <a:xfrm>
            <a:off x="2432808" y="4135772"/>
            <a:ext cx="4714613" cy="2031325"/>
          </a:xfrm>
          <a:prstGeom prst="rect">
            <a:avLst/>
          </a:prstGeom>
          <a:noFill/>
        </p:spPr>
        <p:txBody>
          <a:bodyPr wrap="square" rtlCol="0">
            <a:spAutoFit/>
          </a:bodyPr>
          <a:lstStyle/>
          <a:p>
            <a:r>
              <a:rPr lang="en-GB" i="1" dirty="0">
                <a:latin typeface="Tahoma" panose="020B0604030504040204" pitchFamily="34" charset="0"/>
                <a:cs typeface="Times New Roman" panose="02020603050405020304" pitchFamily="18" charset="0"/>
              </a:rPr>
              <a:t>Male Religious</a:t>
            </a:r>
          </a:p>
          <a:p>
            <a:endParaRPr lang="en-GB" dirty="0"/>
          </a:p>
          <a:p>
            <a:r>
              <a:rPr lang="en-GB" dirty="0"/>
              <a:t>130 Male Religious are over 75</a:t>
            </a:r>
          </a:p>
          <a:p>
            <a:r>
              <a:rPr lang="en-GB" dirty="0"/>
              <a:t>83 Male Religious are between 60 and 74</a:t>
            </a:r>
          </a:p>
          <a:p>
            <a:endParaRPr lang="en-GB" dirty="0"/>
          </a:p>
          <a:p>
            <a:endParaRPr lang="en-GB" dirty="0"/>
          </a:p>
          <a:p>
            <a:endParaRPr lang="en-GB" dirty="0"/>
          </a:p>
        </p:txBody>
      </p:sp>
    </p:spTree>
    <p:extLst>
      <p:ext uri="{BB962C8B-B14F-4D97-AF65-F5344CB8AC3E}">
        <p14:creationId xmlns:p14="http://schemas.microsoft.com/office/powerpoint/2010/main" val="434387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A53E9C-B56E-4B82-86CA-59B60B5253B2}"/>
              </a:ext>
            </a:extLst>
          </p:cNvPr>
          <p:cNvSpPr txBox="1"/>
          <p:nvPr/>
        </p:nvSpPr>
        <p:spPr>
          <a:xfrm>
            <a:off x="2740233" y="900927"/>
            <a:ext cx="8709891" cy="4616648"/>
          </a:xfrm>
          <a:prstGeom prst="rect">
            <a:avLst/>
          </a:prstGeom>
          <a:noFill/>
        </p:spPr>
        <p:txBody>
          <a:bodyPr wrap="square" rtlCol="0">
            <a:spAutoFit/>
          </a:bodyPr>
          <a:lstStyle/>
          <a:p>
            <a:r>
              <a:rPr lang="en-GB" b="1" dirty="0"/>
              <a:t>Starting from the basics: Physical Self Care</a:t>
            </a:r>
          </a:p>
          <a:p>
            <a:endParaRPr lang="en-GB" b="1" dirty="0"/>
          </a:p>
          <a:p>
            <a:r>
              <a:rPr lang="en-GB" b="1" dirty="0"/>
              <a:t>Diet, Rest, Exercise, Health Checks, Dental, feet,</a:t>
            </a:r>
          </a:p>
          <a:p>
            <a:endParaRPr lang="en-GB" dirty="0"/>
          </a:p>
          <a:p>
            <a:r>
              <a:rPr lang="en-GB" dirty="0"/>
              <a:t>The Geriatric Giants  (Isaacs). </a:t>
            </a:r>
          </a:p>
          <a:p>
            <a:endParaRPr lang="en-GB" dirty="0"/>
          </a:p>
          <a:p>
            <a:endParaRPr lang="en-US" dirty="0"/>
          </a:p>
          <a:p>
            <a:r>
              <a:rPr lang="en-US" sz="2800" dirty="0"/>
              <a:t>Instability (Falls). </a:t>
            </a:r>
          </a:p>
          <a:p>
            <a:r>
              <a:rPr lang="en-US" sz="2800" dirty="0"/>
              <a:t>Impairment of intellect</a:t>
            </a:r>
          </a:p>
          <a:p>
            <a:r>
              <a:rPr lang="en-US" sz="2800" dirty="0"/>
              <a:t>Incontinence,</a:t>
            </a:r>
          </a:p>
          <a:p>
            <a:r>
              <a:rPr lang="en-US" sz="2800" dirty="0"/>
              <a:t>Immobility </a:t>
            </a:r>
            <a:endParaRPr lang="en-GB" sz="2800" dirty="0"/>
          </a:p>
          <a:p>
            <a:r>
              <a:rPr lang="en-GB" sz="2800" dirty="0" err="1"/>
              <a:t>Iatrogenics</a:t>
            </a:r>
            <a:r>
              <a:rPr lang="en-GB" sz="2800" dirty="0"/>
              <a:t>. (polypharmacy). </a:t>
            </a:r>
          </a:p>
          <a:p>
            <a:r>
              <a:rPr lang="en-GB" sz="2800" dirty="0"/>
              <a:t> </a:t>
            </a:r>
          </a:p>
        </p:txBody>
      </p:sp>
    </p:spTree>
    <p:extLst>
      <p:ext uri="{BB962C8B-B14F-4D97-AF65-F5344CB8AC3E}">
        <p14:creationId xmlns:p14="http://schemas.microsoft.com/office/powerpoint/2010/main" val="4180187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376BB5E-3EBB-4CED-88A3-FE67A1A23350}"/>
              </a:ext>
            </a:extLst>
          </p:cNvPr>
          <p:cNvSpPr>
            <a:spLocks noGrp="1" noChangeArrowheads="1"/>
          </p:cNvSpPr>
          <p:nvPr>
            <p:ph type="title"/>
          </p:nvPr>
        </p:nvSpPr>
        <p:spPr>
          <a:xfrm>
            <a:off x="1981200" y="228600"/>
            <a:ext cx="8229600" cy="914400"/>
          </a:xfrm>
          <a:solidFill>
            <a:schemeClr val="tx2">
              <a:lumMod val="40000"/>
              <a:lumOff val="60000"/>
            </a:schemeClr>
          </a:solidFill>
        </p:spPr>
        <p:txBody>
          <a:bodyPr rtlCol="0">
            <a:normAutofit/>
          </a:bodyPr>
          <a:lstStyle/>
          <a:p>
            <a:pPr>
              <a:defRPr/>
            </a:pPr>
            <a:r>
              <a:rPr lang="en-US" sz="1900" i="1" dirty="0">
                <a:latin typeface="Tahoma" panose="020B0604030504040204" pitchFamily="34" charset="0"/>
                <a:ea typeface="+mn-ea"/>
                <a:cs typeface="Times New Roman" panose="02020603050405020304" pitchFamily="18" charset="0"/>
              </a:rPr>
              <a:t>Potential Adverse Health Outcomes</a:t>
            </a:r>
          </a:p>
        </p:txBody>
      </p:sp>
      <p:sp>
        <p:nvSpPr>
          <p:cNvPr id="8195" name="Rectangle 3">
            <a:extLst>
              <a:ext uri="{FF2B5EF4-FFF2-40B4-BE49-F238E27FC236}">
                <a16:creationId xmlns:a16="http://schemas.microsoft.com/office/drawing/2014/main" id="{A8830163-20F9-4763-82BD-156429160654}"/>
              </a:ext>
            </a:extLst>
          </p:cNvPr>
          <p:cNvSpPr>
            <a:spLocks noGrp="1" noChangeArrowheads="1"/>
          </p:cNvSpPr>
          <p:nvPr>
            <p:ph type="body" idx="1"/>
          </p:nvPr>
        </p:nvSpPr>
        <p:spPr>
          <a:xfrm>
            <a:off x="1981200" y="1219200"/>
            <a:ext cx="8229600" cy="5257800"/>
          </a:xfrm>
          <a:solidFill>
            <a:schemeClr val="bg1">
              <a:lumMod val="85000"/>
            </a:schemeClr>
          </a:solidFill>
        </p:spPr>
        <p:txBody>
          <a:bodyPr rtlCol="0">
            <a:normAutofit/>
          </a:bodyPr>
          <a:lstStyle/>
          <a:p>
            <a:pPr marL="0" defTabSz="457200">
              <a:lnSpc>
                <a:spcPct val="117000"/>
              </a:lnSpc>
              <a:spcAft>
                <a:spcPts val="800"/>
              </a:spcAft>
              <a:buNone/>
              <a:defRPr/>
            </a:pPr>
            <a:endParaRPr lang="en-US" sz="1900" i="1" dirty="0">
              <a:latin typeface="Tahoma" panose="020B0604030504040204" pitchFamily="34" charset="0"/>
              <a:cs typeface="Times New Roman" panose="02020603050405020304" pitchFamily="18" charset="0"/>
            </a:endParaRP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Falls </a:t>
            </a: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The unwanted effects of medication</a:t>
            </a: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Social isolation</a:t>
            </a: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Decreased Function </a:t>
            </a: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Poor Quality of Life</a:t>
            </a: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a:t>
            </a:r>
            <a:r>
              <a:rPr lang="en-US" sz="1900" i="1" cap="none" dirty="0" err="1">
                <a:latin typeface="Tahoma" panose="020B0604030504040204" pitchFamily="34" charset="0"/>
                <a:cs typeface="Times New Roman" panose="02020603050405020304" pitchFamily="18" charset="0"/>
              </a:rPr>
              <a:t>Hospitalisation</a:t>
            </a:r>
            <a:r>
              <a:rPr lang="en-US" sz="1900" i="1" cap="none" dirty="0">
                <a:latin typeface="Tahoma" panose="020B0604030504040204" pitchFamily="34" charset="0"/>
                <a:cs typeface="Times New Roman" panose="02020603050405020304" pitchFamily="18" charset="0"/>
              </a:rPr>
              <a:t> </a:t>
            </a: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a:t>
            </a:r>
            <a:r>
              <a:rPr lang="en-US" sz="1900" i="1" cap="none" dirty="0" err="1">
                <a:latin typeface="Tahoma" panose="020B0604030504040204" pitchFamily="34" charset="0"/>
                <a:cs typeface="Times New Roman" panose="02020603050405020304" pitchFamily="18" charset="0"/>
              </a:rPr>
              <a:t>Institutionalisation</a:t>
            </a:r>
            <a:endParaRPr lang="en-US" sz="1900" i="1" cap="none" dirty="0">
              <a:latin typeface="Tahoma" panose="020B0604030504040204" pitchFamily="34" charset="0"/>
              <a:cs typeface="Times New Roman" panose="02020603050405020304" pitchFamily="18" charset="0"/>
            </a:endParaRPr>
          </a:p>
          <a:p>
            <a:pPr marL="0" defTabSz="457200">
              <a:lnSpc>
                <a:spcPct val="117000"/>
              </a:lnSpc>
              <a:spcAft>
                <a:spcPts val="800"/>
              </a:spcAft>
              <a:buFont typeface="Wingdings" pitchFamily="2" charset="2"/>
              <a:buChar char="q"/>
              <a:defRPr/>
            </a:pPr>
            <a:r>
              <a:rPr lang="en-US" sz="1900" i="1" cap="none" dirty="0">
                <a:latin typeface="Tahoma" panose="020B0604030504040204" pitchFamily="34" charset="0"/>
                <a:cs typeface="Times New Roman" panose="02020603050405020304" pitchFamily="18" charset="0"/>
              </a:rPr>
              <a:t>   Death </a:t>
            </a:r>
          </a:p>
          <a:p>
            <a:pPr>
              <a:lnSpc>
                <a:spcPct val="90000"/>
              </a:lnSpc>
              <a:buNone/>
              <a:defRPr/>
            </a:pP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50F1D3-B4EF-4F7C-9792-48E00F820434}"/>
              </a:ext>
            </a:extLst>
          </p:cNvPr>
          <p:cNvSpPr txBox="1"/>
          <p:nvPr/>
        </p:nvSpPr>
        <p:spPr>
          <a:xfrm>
            <a:off x="1954635" y="545284"/>
            <a:ext cx="7508147" cy="4524315"/>
          </a:xfrm>
          <a:prstGeom prst="rect">
            <a:avLst/>
          </a:prstGeom>
          <a:noFill/>
        </p:spPr>
        <p:txBody>
          <a:bodyPr wrap="square" rtlCol="0">
            <a:spAutoFit/>
          </a:bodyPr>
          <a:lstStyle/>
          <a:p>
            <a:r>
              <a:rPr lang="en-GB" dirty="0" err="1"/>
              <a:t>Covid</a:t>
            </a:r>
            <a:r>
              <a:rPr lang="en-GB" dirty="0"/>
              <a:t> 19 consequences on Active Ageing and Retirement</a:t>
            </a:r>
          </a:p>
          <a:p>
            <a:endParaRPr lang="en-GB" dirty="0"/>
          </a:p>
          <a:p>
            <a:endParaRPr lang="en-GB" dirty="0"/>
          </a:p>
          <a:p>
            <a:r>
              <a:rPr lang="en-GB" dirty="0"/>
              <a:t>Protecting vulnerable elderly priests: withdrawn from ministry as precaution</a:t>
            </a:r>
          </a:p>
          <a:p>
            <a:endParaRPr lang="en-GB" dirty="0"/>
          </a:p>
          <a:p>
            <a:r>
              <a:rPr lang="en-GB" dirty="0"/>
              <a:t>Loss of post retirement age professionals from the workforce</a:t>
            </a:r>
          </a:p>
          <a:p>
            <a:endParaRPr lang="en-GB" dirty="0"/>
          </a:p>
          <a:p>
            <a:r>
              <a:rPr lang="en-GB" dirty="0"/>
              <a:t>Isolation and loss of independence</a:t>
            </a:r>
          </a:p>
          <a:p>
            <a:endParaRPr lang="en-GB" dirty="0"/>
          </a:p>
          <a:p>
            <a:r>
              <a:rPr lang="en-GB" dirty="0"/>
              <a:t>Spike in anxiety, OCD behaviours and ideation</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64576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601A3A-A99D-4140-B404-1C77AD6DF82E}"/>
              </a:ext>
            </a:extLst>
          </p:cNvPr>
          <p:cNvSpPr txBox="1"/>
          <p:nvPr/>
        </p:nvSpPr>
        <p:spPr>
          <a:xfrm>
            <a:off x="1266738" y="83890"/>
            <a:ext cx="7776595" cy="8247258"/>
          </a:xfrm>
          <a:prstGeom prst="rect">
            <a:avLst/>
          </a:prstGeom>
          <a:noFill/>
        </p:spPr>
        <p:txBody>
          <a:bodyPr wrap="square" rtlCol="0">
            <a:spAutoFit/>
          </a:bodyPr>
          <a:lstStyle/>
          <a:p>
            <a:r>
              <a:rPr lang="en-GB" b="1" dirty="0"/>
              <a:t>Retirement</a:t>
            </a:r>
          </a:p>
          <a:p>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GB" dirty="0">
                <a:latin typeface="Calibri" panose="020F0502020204030204" pitchFamily="34" charset="0"/>
                <a:ea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he double bind of retirement</a:t>
            </a:r>
          </a:p>
          <a:p>
            <a:r>
              <a:rPr lang="en-GB" dirty="0">
                <a:latin typeface="Calibri" panose="020F0502020204030204" pitchFamily="34" charset="0"/>
                <a:ea typeface="Calibri" panose="020F0502020204030204" pitchFamily="34" charset="0"/>
                <a:cs typeface="Times New Roman" panose="02020603050405020304" pitchFamily="18" charset="0"/>
              </a:rPr>
              <a:t>Life course events for priests are somewhat different from those of the general population.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Priests  don’t do retirement well. </a:t>
            </a:r>
          </a:p>
          <a:p>
            <a:endParaRPr lang="en-GB" dirty="0"/>
          </a:p>
          <a:p>
            <a:r>
              <a:rPr lang="en-GB" dirty="0"/>
              <a:t>Spiritual arguments: this is a vocation for life, only death “retires me”</a:t>
            </a:r>
          </a:p>
          <a:p>
            <a:endParaRPr lang="en-GB" dirty="0"/>
          </a:p>
          <a:p>
            <a:r>
              <a:rPr lang="en-GB" dirty="0"/>
              <a:t>Not making way: impeding younger priests from assuming responsibility, with resultant loss of morale. </a:t>
            </a:r>
          </a:p>
          <a:p>
            <a:pPr>
              <a:lnSpc>
                <a:spcPct val="107000"/>
              </a:lnSpc>
              <a:spcAft>
                <a:spcPts val="800"/>
              </a:spcAft>
            </a:pPr>
            <a:endParaRPr lang="en-GB" dirty="0"/>
          </a:p>
          <a:p>
            <a:r>
              <a:rPr lang="en-GB" dirty="0"/>
              <a:t>Workaholism vs despondency (uselessness)</a:t>
            </a:r>
          </a:p>
          <a:p>
            <a:endParaRPr lang="en-GB" dirty="0"/>
          </a:p>
          <a:p>
            <a:endParaRPr lang="en-GB" dirty="0"/>
          </a:p>
          <a:p>
            <a:r>
              <a:rPr lang="en-GB" dirty="0"/>
              <a:t>Suggestions: Definite terms of office, official retirement age. </a:t>
            </a:r>
          </a:p>
          <a:p>
            <a:r>
              <a:rPr lang="en-GB" dirty="0"/>
              <a:t>Transition processes: assuming different responsibilities. Mentoring.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557440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85C8E-642C-4772-BB6D-8AD0E33891BB}"/>
              </a:ext>
            </a:extLst>
          </p:cNvPr>
          <p:cNvSpPr>
            <a:spLocks noGrp="1"/>
          </p:cNvSpPr>
          <p:nvPr>
            <p:ph type="title"/>
          </p:nvPr>
        </p:nvSpPr>
        <p:spPr/>
        <p:txBody>
          <a:bodyPr/>
          <a:lstStyle/>
          <a:p>
            <a:r>
              <a:rPr lang="en-GB" dirty="0"/>
              <a:t>adjustment to Aging (ATA)</a:t>
            </a:r>
          </a:p>
        </p:txBody>
      </p:sp>
      <p:sp>
        <p:nvSpPr>
          <p:cNvPr id="3" name="Content Placeholder 2">
            <a:extLst>
              <a:ext uri="{FF2B5EF4-FFF2-40B4-BE49-F238E27FC236}">
                <a16:creationId xmlns:a16="http://schemas.microsoft.com/office/drawing/2014/main" id="{6B2EA7C4-CB95-4EE0-8E26-D78F03C0A89E}"/>
              </a:ext>
            </a:extLst>
          </p:cNvPr>
          <p:cNvSpPr>
            <a:spLocks noGrp="1"/>
          </p:cNvSpPr>
          <p:nvPr>
            <p:ph sz="quarter" idx="13"/>
          </p:nvPr>
        </p:nvSpPr>
        <p:spPr>
          <a:xfrm>
            <a:off x="914400" y="2367092"/>
            <a:ext cx="10363826" cy="3995608"/>
          </a:xfrm>
        </p:spPr>
        <p:txBody>
          <a:bodyPr>
            <a:normAutofit/>
          </a:bodyPr>
          <a:lstStyle/>
          <a:p>
            <a:pPr marL="0" indent="0">
              <a:buNone/>
            </a:pPr>
            <a:r>
              <a:rPr lang="en-GB" sz="2800" b="1" cap="none" dirty="0"/>
              <a:t>Successful Aging </a:t>
            </a:r>
            <a:r>
              <a:rPr lang="en-GB" cap="none" dirty="0"/>
              <a:t>: John Rowe and Robert Kahn (1987) 3 factors</a:t>
            </a:r>
          </a:p>
          <a:p>
            <a:pPr marL="457200" indent="-457200">
              <a:buFont typeface="+mj-lt"/>
              <a:buAutoNum type="arabicPeriod"/>
            </a:pPr>
            <a:r>
              <a:rPr lang="en-GB" cap="none" dirty="0"/>
              <a:t>Low risk of disease and disease related disability</a:t>
            </a:r>
          </a:p>
          <a:p>
            <a:pPr marL="457200" indent="-457200">
              <a:buFont typeface="+mj-lt"/>
              <a:buAutoNum type="arabicPeriod"/>
            </a:pPr>
            <a:r>
              <a:rPr lang="en-GB" cap="none" dirty="0"/>
              <a:t>High level of mental and physical function</a:t>
            </a:r>
          </a:p>
          <a:p>
            <a:pPr marL="457200" indent="-457200">
              <a:buFont typeface="+mj-lt"/>
              <a:buAutoNum type="arabicPeriod"/>
            </a:pPr>
            <a:r>
              <a:rPr lang="en-GB" cap="none" dirty="0"/>
              <a:t>Active engagement with life</a:t>
            </a:r>
          </a:p>
          <a:p>
            <a:pPr marL="0" indent="0">
              <a:buNone/>
            </a:pPr>
            <a:endParaRPr lang="en-GB" cap="none" dirty="0"/>
          </a:p>
          <a:p>
            <a:pPr marL="0" indent="0">
              <a:buNone/>
            </a:pPr>
            <a:r>
              <a:rPr lang="en-GB" cap="none" dirty="0"/>
              <a:t>Crowther et. al, added a fourth component.   </a:t>
            </a:r>
            <a:r>
              <a:rPr lang="en-GB" b="1" cap="none" dirty="0"/>
              <a:t>Positive Spirituality </a:t>
            </a:r>
            <a:r>
              <a:rPr lang="en-GB" cap="none" dirty="0"/>
              <a:t>(2002)</a:t>
            </a:r>
          </a:p>
          <a:p>
            <a:pPr marL="0" indent="0">
              <a:buNone/>
            </a:pPr>
            <a:endParaRPr lang="en-GB" cap="none" dirty="0"/>
          </a:p>
          <a:p>
            <a:endParaRPr lang="en-GB" dirty="0"/>
          </a:p>
          <a:p>
            <a:endParaRPr lang="en-GB" dirty="0"/>
          </a:p>
        </p:txBody>
      </p:sp>
    </p:spTree>
    <p:extLst>
      <p:ext uri="{BB962C8B-B14F-4D97-AF65-F5344CB8AC3E}">
        <p14:creationId xmlns:p14="http://schemas.microsoft.com/office/powerpoint/2010/main" val="2522605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D6C702-A588-4D22-A7A5-B682B0E2EAB4}"/>
              </a:ext>
            </a:extLst>
          </p:cNvPr>
          <p:cNvSpPr txBox="1"/>
          <p:nvPr/>
        </p:nvSpPr>
        <p:spPr>
          <a:xfrm flipH="1">
            <a:off x="1057013" y="201336"/>
            <a:ext cx="9043332" cy="7378430"/>
          </a:xfrm>
          <a:prstGeom prst="rect">
            <a:avLst/>
          </a:prstGeom>
          <a:noFill/>
        </p:spPr>
        <p:txBody>
          <a:bodyPr wrap="square" rtlCol="0">
            <a:spAutoFit/>
          </a:bodyPr>
          <a:lstStyle/>
          <a:p>
            <a:r>
              <a:rPr lang="en-GB" dirty="0"/>
              <a:t>Seasons of a Priests Life: Developmental Tasks</a:t>
            </a:r>
          </a:p>
          <a:p>
            <a:endParaRPr lang="en-GB" dirty="0"/>
          </a:p>
          <a:p>
            <a:endParaRPr lang="en-GB" dirty="0"/>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Generativity vs Stagnation</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Workaholism</a:t>
            </a:r>
          </a:p>
          <a:p>
            <a:pPr marL="285750"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Despondency and </a:t>
            </a:r>
            <a:r>
              <a:rPr lang="en-GB" dirty="0" err="1">
                <a:latin typeface="Calibri" panose="020F0502020204030204" pitchFamily="34" charset="0"/>
                <a:ea typeface="Calibri" panose="020F0502020204030204" pitchFamily="34" charset="0"/>
                <a:cs typeface="Times New Roman" panose="02020603050405020304" pitchFamily="18" charset="0"/>
              </a:rPr>
              <a:t>cynicsm</a:t>
            </a:r>
            <a:r>
              <a:rPr lang="en-GB" dirty="0">
                <a:latin typeface="Calibri" panose="020F0502020204030204" pitchFamily="34" charset="0"/>
                <a:ea typeface="Calibri" panose="020F0502020204030204" pitchFamily="34" charset="0"/>
                <a:cs typeface="Times New Roman" panose="02020603050405020304" pitchFamily="18" charset="0"/>
              </a:rPr>
              <a:t> among the clergy. </a:t>
            </a:r>
          </a:p>
          <a:p>
            <a:pPr marL="285750" indent="-285750">
              <a:lnSpc>
                <a:spcPct val="107000"/>
              </a:lnSpc>
              <a:spcAft>
                <a:spcPts val="80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Fulfillment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Integrity vs Despair</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The happiness of priests  (Rossetti, 2011). </a:t>
            </a:r>
          </a:p>
          <a:p>
            <a:pPr marL="285750"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Depression in the clergy  (Kane, 2014)</a:t>
            </a:r>
          </a:p>
          <a:p>
            <a:pPr marL="285750"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Cumulative losses. Increasing frailty. </a:t>
            </a:r>
          </a:p>
          <a:p>
            <a:pPr>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Beyond the 8</a:t>
            </a:r>
            <a:r>
              <a:rPr lang="en-GB" sz="18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stage: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Gerotranscendence</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and Wisdom</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shift to a ninth stage of development: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Gerotranscendance</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Erikson’s 9</a:t>
            </a:r>
            <a:r>
              <a:rPr lang="en-GB" sz="18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800" dirty="0">
                <a:effectLst/>
                <a:latin typeface="Calibri" panose="020F0502020204030204" pitchFamily="34" charset="0"/>
                <a:ea typeface="Calibri" panose="020F0502020204030204" pitchFamily="34" charset="0"/>
                <a:cs typeface="Times New Roman" panose="02020603050405020304" pitchFamily="18" charset="0"/>
              </a:rPr>
              <a:t> Stage.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(Erikson &amp; Erikson , 1990)</a:t>
            </a:r>
          </a:p>
          <a:p>
            <a:endParaRPr lang="en-GB" dirty="0"/>
          </a:p>
        </p:txBody>
      </p:sp>
    </p:spTree>
    <p:extLst>
      <p:ext uri="{BB962C8B-B14F-4D97-AF65-F5344CB8AC3E}">
        <p14:creationId xmlns:p14="http://schemas.microsoft.com/office/powerpoint/2010/main" val="759581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548C-31F1-4A40-8C82-920430DB4017}"/>
              </a:ext>
            </a:extLst>
          </p:cNvPr>
          <p:cNvSpPr>
            <a:spLocks noGrp="1"/>
          </p:cNvSpPr>
          <p:nvPr>
            <p:ph type="ctrTitle"/>
          </p:nvPr>
        </p:nvSpPr>
        <p:spPr>
          <a:xfrm>
            <a:off x="1751012" y="1300786"/>
            <a:ext cx="8689976" cy="1212122"/>
          </a:xfrm>
        </p:spPr>
        <p:txBody>
          <a:bodyPr>
            <a:normAutofit fontScale="90000"/>
          </a:bodyPr>
          <a:lstStyle/>
          <a:p>
            <a:r>
              <a:rPr lang="en-GB" sz="4400" dirty="0" err="1"/>
              <a:t>Gerotranscendence</a:t>
            </a:r>
            <a:r>
              <a:rPr lang="en-GB" sz="2000" dirty="0"/>
              <a:t/>
            </a:r>
            <a:br>
              <a:rPr lang="en-GB" sz="2000" dirty="0"/>
            </a:br>
            <a:r>
              <a:rPr lang="en-GB" sz="2000" dirty="0"/>
              <a:t/>
            </a:r>
            <a:br>
              <a:rPr lang="en-GB" sz="2000" dirty="0"/>
            </a:br>
            <a:r>
              <a:rPr lang="en-GB" sz="2000" dirty="0"/>
              <a:t> Lars </a:t>
            </a:r>
            <a:r>
              <a:rPr lang="en-GB" sz="2000" dirty="0" err="1"/>
              <a:t>Tornstam</a:t>
            </a:r>
            <a:r>
              <a:rPr lang="en-GB" sz="2000" dirty="0"/>
              <a:t> (1989)</a:t>
            </a:r>
            <a:br>
              <a:rPr lang="en-GB" sz="2000" dirty="0"/>
            </a:br>
            <a:r>
              <a:rPr lang="en-GB" sz="2000" dirty="0"/>
              <a:t>the final stage of Life Development </a:t>
            </a:r>
            <a:br>
              <a:rPr lang="en-GB" sz="2000" dirty="0"/>
            </a:br>
            <a:r>
              <a:rPr lang="en-GB" sz="2000" dirty="0"/>
              <a:t/>
            </a:r>
            <a:br>
              <a:rPr lang="en-GB" sz="2000" dirty="0"/>
            </a:br>
            <a:r>
              <a:rPr lang="en-GB" sz="2000" dirty="0"/>
              <a:t/>
            </a:r>
            <a:br>
              <a:rPr lang="en-GB" sz="2000" dirty="0"/>
            </a:br>
            <a:r>
              <a:rPr lang="en-GB" sz="2000" dirty="0">
                <a:latin typeface="Arial" panose="020B0604020202020204" pitchFamily="34" charset="0"/>
                <a:cs typeface="Arial" panose="020B0604020202020204" pitchFamily="34" charset="0"/>
              </a:rPr>
              <a:t>c</a:t>
            </a:r>
            <a:endParaRPr lang="en-GB" sz="4400" dirty="0"/>
          </a:p>
        </p:txBody>
      </p:sp>
      <p:sp>
        <p:nvSpPr>
          <p:cNvPr id="6" name="TextBox 5">
            <a:extLst>
              <a:ext uri="{FF2B5EF4-FFF2-40B4-BE49-F238E27FC236}">
                <a16:creationId xmlns:a16="http://schemas.microsoft.com/office/drawing/2014/main" id="{C7EDC25F-FFE2-4CBC-BDE5-C2D1513AC5F8}"/>
              </a:ext>
            </a:extLst>
          </p:cNvPr>
          <p:cNvSpPr txBox="1"/>
          <p:nvPr/>
        </p:nvSpPr>
        <p:spPr>
          <a:xfrm>
            <a:off x="2770293" y="2133600"/>
            <a:ext cx="7078134" cy="2246769"/>
          </a:xfrm>
          <a:prstGeom prst="rect">
            <a:avLst/>
          </a:prstGeom>
          <a:noFill/>
        </p:spPr>
        <p:txBody>
          <a:bodyPr wrap="square" rtlCol="0">
            <a:spAutoFit/>
          </a:bodyPr>
          <a:lstStyle/>
          <a:p>
            <a:pPr marL="285750" indent="-285750">
              <a:buFont typeface="Arial" panose="020B0604020202020204" pitchFamily="34" charset="0"/>
              <a:buChar char="•"/>
            </a:pPr>
            <a:r>
              <a:rPr lang="en-GB" dirty="0"/>
              <a:t>Cosmic </a:t>
            </a:r>
          </a:p>
          <a:p>
            <a:pPr marL="285750" indent="-285750">
              <a:buFont typeface="Arial" panose="020B0604020202020204" pitchFamily="34" charset="0"/>
              <a:buChar char="•"/>
            </a:pPr>
            <a:r>
              <a:rPr lang="en-GB" dirty="0"/>
              <a:t>Congruence</a:t>
            </a:r>
          </a:p>
          <a:p>
            <a:pPr marL="285750" indent="-285750">
              <a:buFont typeface="Arial" panose="020B0604020202020204" pitchFamily="34" charset="0"/>
              <a:buChar char="•"/>
            </a:pPr>
            <a:r>
              <a:rPr lang="en-GB" dirty="0"/>
              <a:t>Solitude</a:t>
            </a:r>
          </a:p>
          <a:p>
            <a:endParaRPr lang="en-GB" dirty="0"/>
          </a:p>
          <a:p>
            <a:endParaRPr lang="en-GB" dirty="0"/>
          </a:p>
          <a:p>
            <a:endParaRPr lang="en-GB" dirty="0"/>
          </a:p>
          <a:p>
            <a:pPr algn="r"/>
            <a:r>
              <a:rPr lang="en-GB" sz="1400" dirty="0"/>
              <a:t>Rajani,  F. &amp;  </a:t>
            </a:r>
            <a:r>
              <a:rPr lang="en-GB" sz="1400" dirty="0" err="1"/>
              <a:t>Jawaid</a:t>
            </a:r>
            <a:r>
              <a:rPr lang="en-GB" sz="1400" dirty="0"/>
              <a:t>, H. (2015)</a:t>
            </a:r>
          </a:p>
          <a:p>
            <a:endParaRPr lang="en-GB" dirty="0"/>
          </a:p>
        </p:txBody>
      </p:sp>
    </p:spTree>
    <p:extLst>
      <p:ext uri="{BB962C8B-B14F-4D97-AF65-F5344CB8AC3E}">
        <p14:creationId xmlns:p14="http://schemas.microsoft.com/office/powerpoint/2010/main" val="1783805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9D7B5-794B-4C53-83DE-E8A1D4A55588}"/>
              </a:ext>
            </a:extLst>
          </p:cNvPr>
          <p:cNvSpPr>
            <a:spLocks noGrp="1"/>
          </p:cNvSpPr>
          <p:nvPr>
            <p:ph type="title"/>
          </p:nvPr>
        </p:nvSpPr>
        <p:spPr/>
        <p:txBody>
          <a:bodyPr>
            <a:normAutofit/>
          </a:bodyPr>
          <a:lstStyle/>
          <a:p>
            <a:r>
              <a:rPr lang="en-GB" sz="2800" cap="none" dirty="0"/>
              <a:t>Spirituality, as liability </a:t>
            </a:r>
          </a:p>
        </p:txBody>
      </p:sp>
      <p:sp>
        <p:nvSpPr>
          <p:cNvPr id="3" name="Content Placeholder 2">
            <a:extLst>
              <a:ext uri="{FF2B5EF4-FFF2-40B4-BE49-F238E27FC236}">
                <a16:creationId xmlns:a16="http://schemas.microsoft.com/office/drawing/2014/main" id="{BED41A01-75D4-4A2D-97C8-4C5844193D00}"/>
              </a:ext>
            </a:extLst>
          </p:cNvPr>
          <p:cNvSpPr>
            <a:spLocks noGrp="1"/>
          </p:cNvSpPr>
          <p:nvPr>
            <p:ph sz="quarter" idx="13"/>
          </p:nvPr>
        </p:nvSpPr>
        <p:spPr/>
        <p:txBody>
          <a:bodyPr>
            <a:normAutofit lnSpcReduction="10000"/>
          </a:bodyPr>
          <a:lstStyle/>
          <a:p>
            <a:r>
              <a:rPr lang="en-US" b="1" cap="none" dirty="0"/>
              <a:t>Unhealthy ways of using spirituality in old age</a:t>
            </a:r>
          </a:p>
          <a:p>
            <a:r>
              <a:rPr lang="en-GB" cap="none" dirty="0"/>
              <a:t>Extreme behaviours: Not having medication.</a:t>
            </a:r>
          </a:p>
          <a:p>
            <a:r>
              <a:rPr lang="en-GB" cap="none" dirty="0"/>
              <a:t>Saying faith alone should heal you. </a:t>
            </a:r>
          </a:p>
          <a:p>
            <a:r>
              <a:rPr lang="en-GB" cap="none" dirty="0"/>
              <a:t>Magical thinking leading to lack of self care: </a:t>
            </a:r>
          </a:p>
          <a:p>
            <a:r>
              <a:rPr lang="en-GB" cap="none" dirty="0"/>
              <a:t>“Trust in God, but tie your camel first.” (Muslim proverb). </a:t>
            </a:r>
          </a:p>
          <a:p>
            <a:r>
              <a:rPr lang="en-US" cap="none" dirty="0"/>
              <a:t>The greatest fear about dying is that we will lose control over the circumstances stances of our dying and be forced to endure pain, suffering, and indignities we did not choose. Many more people fear this than fear death itself (Atchley and </a:t>
            </a:r>
            <a:r>
              <a:rPr lang="en-US" cap="none" dirty="0" err="1"/>
              <a:t>Barusch</a:t>
            </a:r>
            <a:r>
              <a:rPr lang="en-US" cap="none" dirty="0"/>
              <a:t> 2004).</a:t>
            </a:r>
          </a:p>
        </p:txBody>
      </p:sp>
    </p:spTree>
    <p:extLst>
      <p:ext uri="{BB962C8B-B14F-4D97-AF65-F5344CB8AC3E}">
        <p14:creationId xmlns:p14="http://schemas.microsoft.com/office/powerpoint/2010/main" val="3837119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0D3B-89D0-41AF-BCFA-804D720BB1BF}"/>
              </a:ext>
            </a:extLst>
          </p:cNvPr>
          <p:cNvSpPr>
            <a:spLocks noGrp="1"/>
          </p:cNvSpPr>
          <p:nvPr>
            <p:ph type="title"/>
          </p:nvPr>
        </p:nvSpPr>
        <p:spPr>
          <a:xfrm>
            <a:off x="913775" y="618517"/>
            <a:ext cx="10364451" cy="5629254"/>
          </a:xfrm>
        </p:spPr>
        <p:txBody>
          <a:bodyPr>
            <a:normAutofit/>
          </a:bodyPr>
          <a:lstStyle/>
          <a:p>
            <a:pPr>
              <a:lnSpc>
                <a:spcPct val="107000"/>
              </a:lnSpc>
              <a:spcAft>
                <a:spcPts val="800"/>
              </a:spcAft>
            </a:pP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Relative to advanced old age, subjective well-being may be indicative of </a:t>
            </a:r>
            <a:r>
              <a:rPr lang="en-GB" sz="1800" cap="none" dirty="0" err="1">
                <a:effectLst/>
                <a:latin typeface="Calibri" panose="020F0502020204030204" pitchFamily="34" charset="0"/>
                <a:ea typeface="Calibri" panose="020F0502020204030204" pitchFamily="34" charset="0"/>
                <a:cs typeface="Times New Roman" panose="02020603050405020304" pitchFamily="18" charset="0"/>
              </a:rPr>
              <a:t>gerotranscendence</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Joan Erikson (1997) equated </a:t>
            </a:r>
            <a:r>
              <a:rPr lang="en-GB" sz="1800" cap="none" dirty="0" err="1">
                <a:effectLst/>
                <a:latin typeface="Calibri" panose="020F0502020204030204" pitchFamily="34" charset="0"/>
                <a:ea typeface="Calibri" panose="020F0502020204030204" pitchFamily="34" charset="0"/>
                <a:cs typeface="Times New Roman" panose="02020603050405020304" pitchFamily="18" charset="0"/>
              </a:rPr>
              <a:t>gerotranscendence</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as the ninth stage of psychosocial development. During this developmental period, exceptionally old persons may experience significant physical and mental decline followed by a significant loss in autonomy, increased dependence on others, and increased feelings of despair. However, </a:t>
            </a:r>
            <a:r>
              <a:rPr lang="en-GB" sz="1800" cap="none" dirty="0" err="1">
                <a:effectLst/>
                <a:latin typeface="Calibri" panose="020F0502020204030204" pitchFamily="34" charset="0"/>
                <a:ea typeface="Calibri" panose="020F0502020204030204" pitchFamily="34" charset="0"/>
                <a:cs typeface="Times New Roman" panose="02020603050405020304" pitchFamily="18" charset="0"/>
              </a:rPr>
              <a:t>Tornstam</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(2005) theorized that persons in exceptional old age typically remain emotionally connected to humanity, retain an affinity for the past, seek redefinition of self in space and time, prefer solitary or meditative moments, and lack concern for material possessions. This suggests that evaluation of subjective well-being requires sophisticated measurement instrumentation to capture transcendent dimensions of living an exceptionally long life</a:t>
            </a:r>
            <a:r>
              <a:rPr lang="en-GB" sz="3600" dirty="0">
                <a:effectLst/>
                <a:latin typeface="Calibri" panose="020F0502020204030204" pitchFamily="34" charset="0"/>
                <a:ea typeface="Calibri" panose="020F0502020204030204" pitchFamily="34" charset="0"/>
                <a:cs typeface="Times New Roman" panose="02020603050405020304" pitchFamily="18" charset="0"/>
              </a:rPr>
              <a:t/>
            </a:r>
            <a:br>
              <a:rPr lang="en-GB" sz="3600" dirty="0">
                <a:effectLst/>
                <a:latin typeface="Calibri" panose="020F0502020204030204" pitchFamily="34" charset="0"/>
                <a:ea typeface="Calibri" panose="020F0502020204030204" pitchFamily="34" charset="0"/>
                <a:cs typeface="Times New Roman" panose="02020603050405020304" pitchFamily="18" charset="0"/>
              </a:rPr>
            </a:br>
            <a:r>
              <a:rPr lang="en-GB" sz="4000" i="1" dirty="0">
                <a:effectLst/>
                <a:latin typeface="Calibri" panose="020F0502020204030204" pitchFamily="34" charset="0"/>
                <a:ea typeface="Calibri" panose="020F0502020204030204" pitchFamily="34" charset="0"/>
                <a:cs typeface="Times New Roman" panose="02020603050405020304" pitchFamily="18" charset="0"/>
              </a:rPr>
              <a:t/>
            </a:r>
            <a:br>
              <a:rPr lang="en-GB" sz="4000" i="1" dirty="0">
                <a:effectLst/>
                <a:latin typeface="Calibri" panose="020F0502020204030204" pitchFamily="34" charset="0"/>
                <a:ea typeface="Calibri" panose="020F0502020204030204" pitchFamily="34" charset="0"/>
                <a:cs typeface="Times New Roman" panose="02020603050405020304" pitchFamily="18" charset="0"/>
              </a:rPr>
            </a:br>
            <a:r>
              <a:rPr lang="en-GB" sz="2000" cap="none" dirty="0">
                <a:latin typeface="Calibri" panose="020F0502020204030204" pitchFamily="34" charset="0"/>
                <a:cs typeface="Times New Roman" panose="02020603050405020304" pitchFamily="18" charset="0"/>
              </a:rPr>
              <a:t/>
            </a:r>
            <a:br>
              <a:rPr lang="en-GB" sz="2000" cap="none" dirty="0">
                <a:latin typeface="Calibri" panose="020F0502020204030204" pitchFamily="34" charset="0"/>
                <a:cs typeface="Times New Roman" panose="02020603050405020304" pitchFamily="18" charset="0"/>
              </a:rPr>
            </a:br>
            <a:r>
              <a:rPr lang="en-GB" sz="2000" cap="none" dirty="0">
                <a:latin typeface="Calibri" panose="020F0502020204030204" pitchFamily="34" charset="0"/>
                <a:cs typeface="Times New Roman" panose="02020603050405020304" pitchFamily="18" charset="0"/>
              </a:rPr>
              <a:t>I am told that even spiritual leaders in many areas of the world have responded with physical withdrawal from the </a:t>
            </a:r>
            <a:r>
              <a:rPr lang="en-GB" sz="2000" cap="none" dirty="0" err="1">
                <a:latin typeface="Calibri" panose="020F0502020204030204" pitchFamily="34" charset="0"/>
                <a:cs typeface="Times New Roman" panose="02020603050405020304" pitchFamily="18" charset="0"/>
              </a:rPr>
              <a:t>overbusy</a:t>
            </a:r>
            <a:r>
              <a:rPr lang="en-GB" sz="2000" cap="none" dirty="0">
                <a:latin typeface="Calibri" panose="020F0502020204030204" pitchFamily="34" charset="0"/>
                <a:cs typeface="Times New Roman" panose="02020603050405020304" pitchFamily="18" charset="0"/>
              </a:rPr>
              <a:t> schedules of monasteries and convents. Perhaps the really old find a safe place to consider their states of being only in privacy and solitude. After all, how else can one find peace and acceptance of the changes that time imposes on mind and body? The race and competition are over and done with.  </a:t>
            </a:r>
            <a:br>
              <a:rPr lang="en-GB" sz="2000" cap="none" dirty="0">
                <a:latin typeface="Calibri" panose="020F0502020204030204" pitchFamily="34" charset="0"/>
                <a:cs typeface="Times New Roman" panose="02020603050405020304" pitchFamily="18" charset="0"/>
              </a:rPr>
            </a:br>
            <a:endParaRPr lang="en-GB" sz="1600" cap="none" dirty="0">
              <a:latin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3B895185-21BA-4086-95BB-D1E699C729D2}"/>
              </a:ext>
            </a:extLst>
          </p:cNvPr>
          <p:cNvSpPr txBox="1"/>
          <p:nvPr/>
        </p:nvSpPr>
        <p:spPr>
          <a:xfrm>
            <a:off x="1182848" y="610229"/>
            <a:ext cx="10364451" cy="1473673"/>
          </a:xfrm>
          <a:prstGeom prst="rect">
            <a:avLst/>
          </a:prstGeom>
          <a:noFill/>
        </p:spPr>
        <p:txBody>
          <a:bodyPr wrap="square">
            <a:spAutoFit/>
          </a:bodyPr>
          <a:lstStyle/>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9863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2B912D5-D20C-41E4-9613-A87E28459F45}"/>
              </a:ext>
            </a:extLst>
          </p:cNvPr>
          <p:cNvPicPr>
            <a:picLocks noChangeAspect="1"/>
          </p:cNvPicPr>
          <p:nvPr/>
        </p:nvPicPr>
        <p:blipFill>
          <a:blip r:embed="rId2"/>
          <a:stretch>
            <a:fillRect/>
          </a:stretch>
        </p:blipFill>
        <p:spPr>
          <a:xfrm>
            <a:off x="9086850" y="3495674"/>
            <a:ext cx="3105150" cy="3362326"/>
          </a:xfrm>
          <a:prstGeom prst="rect">
            <a:avLst/>
          </a:prstGeom>
        </p:spPr>
      </p:pic>
      <p:pic>
        <p:nvPicPr>
          <p:cNvPr id="6" name="Picture 5">
            <a:extLst>
              <a:ext uri="{FF2B5EF4-FFF2-40B4-BE49-F238E27FC236}">
                <a16:creationId xmlns:a16="http://schemas.microsoft.com/office/drawing/2014/main" id="{6A950465-2B3E-4BD3-B5C9-447EA326C8F6}"/>
              </a:ext>
            </a:extLst>
          </p:cNvPr>
          <p:cNvPicPr>
            <a:picLocks noChangeAspect="1"/>
          </p:cNvPicPr>
          <p:nvPr/>
        </p:nvPicPr>
        <p:blipFill>
          <a:blip r:embed="rId3"/>
          <a:stretch>
            <a:fillRect/>
          </a:stretch>
        </p:blipFill>
        <p:spPr>
          <a:xfrm>
            <a:off x="9086850" y="225761"/>
            <a:ext cx="3105150" cy="3269913"/>
          </a:xfrm>
          <a:prstGeom prst="rect">
            <a:avLst/>
          </a:prstGeom>
        </p:spPr>
      </p:pic>
      <p:sp>
        <p:nvSpPr>
          <p:cNvPr id="2" name="Title 1">
            <a:extLst>
              <a:ext uri="{FF2B5EF4-FFF2-40B4-BE49-F238E27FC236}">
                <a16:creationId xmlns:a16="http://schemas.microsoft.com/office/drawing/2014/main" id="{5224C994-BF5F-47C9-BDD3-0EA26C1AFF4D}"/>
              </a:ext>
            </a:extLst>
          </p:cNvPr>
          <p:cNvSpPr>
            <a:spLocks noGrp="1"/>
          </p:cNvSpPr>
          <p:nvPr>
            <p:ph type="title"/>
          </p:nvPr>
        </p:nvSpPr>
        <p:spPr>
          <a:xfrm>
            <a:off x="790575" y="618518"/>
            <a:ext cx="10487651" cy="667358"/>
          </a:xfrm>
        </p:spPr>
        <p:txBody>
          <a:bodyPr>
            <a:normAutofit fontScale="90000"/>
          </a:bodyPr>
          <a:lstStyle/>
          <a:p>
            <a:r>
              <a:rPr lang="en-GB" cap="none" dirty="0"/>
              <a:t>Becoming a Sage</a:t>
            </a:r>
            <a:br>
              <a:rPr lang="en-GB" cap="none" dirty="0"/>
            </a:br>
            <a:endParaRPr lang="en-GB" cap="none" dirty="0"/>
          </a:p>
        </p:txBody>
      </p:sp>
      <p:sp>
        <p:nvSpPr>
          <p:cNvPr id="3" name="Content Placeholder 2">
            <a:extLst>
              <a:ext uri="{FF2B5EF4-FFF2-40B4-BE49-F238E27FC236}">
                <a16:creationId xmlns:a16="http://schemas.microsoft.com/office/drawing/2014/main" id="{2C7C53B5-A07A-4870-AC95-DC8B631366D8}"/>
              </a:ext>
            </a:extLst>
          </p:cNvPr>
          <p:cNvSpPr>
            <a:spLocks noGrp="1"/>
          </p:cNvSpPr>
          <p:nvPr>
            <p:ph sz="quarter" idx="13"/>
          </p:nvPr>
        </p:nvSpPr>
        <p:spPr>
          <a:xfrm>
            <a:off x="0" y="1057274"/>
            <a:ext cx="9655727" cy="5800725"/>
          </a:xfrm>
        </p:spPr>
        <p:txBody>
          <a:bodyPr>
            <a:normAutofit fontScale="85000" lnSpcReduction="20000"/>
          </a:bodyPr>
          <a:lstStyle/>
          <a:p>
            <a:r>
              <a:rPr lang="en-US" sz="1900" b="1" cap="none" dirty="0"/>
              <a:t>What is a normal goal to a young person becomes a neurotic hindrance in old age. —Carl Jung</a:t>
            </a:r>
          </a:p>
          <a:p>
            <a:r>
              <a:rPr lang="en-US" sz="1900" b="1" cap="none" dirty="0"/>
              <a:t>No wise person ever wanted to be younger. —Native American Amorphism</a:t>
            </a:r>
          </a:p>
          <a:p>
            <a:r>
              <a:rPr lang="en-US" sz="2100" i="1" cap="none" dirty="0"/>
              <a:t>In the stages and processes through which aging people develop into sages we get a glimmer of </a:t>
            </a:r>
            <a:r>
              <a:rPr lang="en-US" sz="2100" i="1" cap="none" dirty="0">
                <a:solidFill>
                  <a:schemeClr val="accent1">
                    <a:lumMod val="75000"/>
                  </a:schemeClr>
                </a:solidFill>
              </a:rPr>
              <a:t>the internal </a:t>
            </a:r>
            <a:r>
              <a:rPr lang="en-US" sz="2100" i="1" cap="none" dirty="0"/>
              <a:t>processes that complement the theory of </a:t>
            </a:r>
            <a:r>
              <a:rPr lang="en-US" sz="2100" i="1" cap="none" dirty="0" err="1"/>
              <a:t>gerotranscendence</a:t>
            </a:r>
            <a:r>
              <a:rPr lang="en-US" sz="2100" i="1" cap="none" dirty="0"/>
              <a:t> (Atchley 2003). To become a sage is to manifest wisdom and calm judgment. To become a spiritual elder is to be a sage in the role of elder-</a:t>
            </a:r>
            <a:r>
              <a:rPr lang="en-US" sz="2100" i="1" cap="none" dirty="0" err="1"/>
              <a:t>ing</a:t>
            </a:r>
            <a:r>
              <a:rPr lang="en-US" sz="2100" i="1" cap="none" dirty="0"/>
              <a:t>.  Becoming a spiritual elder is also an evolution that couples being and transcendence with action in social roles. (serving from spirit). </a:t>
            </a:r>
            <a:endParaRPr lang="en-US" sz="1800" cap="none" dirty="0"/>
          </a:p>
          <a:p>
            <a:r>
              <a:rPr lang="en-GB" sz="1800" b="1" cap="none" dirty="0"/>
              <a:t>Many of the most spiritually developed human beings are older men and women. (</a:t>
            </a:r>
            <a:r>
              <a:rPr lang="en-GB" sz="1800" b="1" cap="none" dirty="0" err="1"/>
              <a:t>Atcherly</a:t>
            </a:r>
            <a:r>
              <a:rPr lang="en-GB" sz="1800" b="1" cap="none" dirty="0"/>
              <a:t> 2008)</a:t>
            </a:r>
          </a:p>
          <a:p>
            <a:pPr marL="0" indent="0">
              <a:buNone/>
            </a:pPr>
            <a:endParaRPr lang="en-US" sz="1800" cap="none" dirty="0"/>
          </a:p>
          <a:p>
            <a:r>
              <a:rPr lang="en-US" sz="2300" i="1" cap="none" dirty="0"/>
              <a:t>Erik Erikson initially thought that the major psychological task of old age was to develop ego integrity and thus avoid despair in the face of aging and death (Erikson 1955). But in his eighties, Erikson changed his mind. Wisdom culminating development of old age, and wisdom was reached by understanding </a:t>
            </a:r>
            <a:r>
              <a:rPr lang="en-US" sz="2300" i="1" cap="none" dirty="0" err="1"/>
              <a:t>derstanding</a:t>
            </a:r>
            <a:r>
              <a:rPr lang="en-US" sz="2300" i="1" cap="none" dirty="0"/>
              <a:t> that integrity and despair coexist (Erikson, Erikson, and </a:t>
            </a:r>
            <a:r>
              <a:rPr lang="en-US" sz="2300" i="1" cap="none" dirty="0" err="1"/>
              <a:t>Kivnick</a:t>
            </a:r>
            <a:r>
              <a:rPr lang="en-US" sz="2300" i="1" cap="none" dirty="0"/>
              <a:t> 1986). The wise individual understands that was the integrity balances despair and that despair tempers integrity. Wisdom thus transcends both integrity and despair. This type of transcendent perspective grows out of years of contemplating plating deep questions.</a:t>
            </a:r>
          </a:p>
          <a:p>
            <a:pPr marL="0" indent="0" algn="r">
              <a:buNone/>
            </a:pPr>
            <a:r>
              <a:rPr lang="en-US" cap="none" dirty="0" err="1"/>
              <a:t>Atcherly</a:t>
            </a:r>
            <a:r>
              <a:rPr lang="en-US" cap="none" dirty="0"/>
              <a:t>,  R., Spirituality and Aging. (2008)</a:t>
            </a:r>
            <a:endParaRPr lang="en-US" dirty="0"/>
          </a:p>
        </p:txBody>
      </p:sp>
    </p:spTree>
    <p:extLst>
      <p:ext uri="{BB962C8B-B14F-4D97-AF65-F5344CB8AC3E}">
        <p14:creationId xmlns:p14="http://schemas.microsoft.com/office/powerpoint/2010/main" val="270375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63E7CA-4B35-401C-B255-C0D04379517A}"/>
              </a:ext>
            </a:extLst>
          </p:cNvPr>
          <p:cNvSpPr txBox="1"/>
          <p:nvPr/>
        </p:nvSpPr>
        <p:spPr>
          <a:xfrm>
            <a:off x="528507" y="704675"/>
            <a:ext cx="11107024" cy="6250365"/>
          </a:xfrm>
          <a:prstGeom prst="rect">
            <a:avLst/>
          </a:prstGeom>
          <a:noFill/>
        </p:spPr>
        <p:txBody>
          <a:bodyPr wrap="square" rtlCol="0">
            <a:spAutoFit/>
          </a:bodyP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Ageing with Grace. </a:t>
            </a: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Developing a willingness to deal with life completion and overcoming denial that we are aging.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Coming to terms with our mortality.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Acquiring the skills for working on our inner life by practicing journaling, meditation and spiritual intimacy in safe and sacred gatherings.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Paying attention to our body, feelings, mind, and spirit, being guided by them and maintaining them in the right tone, mood, and attitude.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Giving  a real hearing to the inner voices – allowing all the minorities within the whole person their witness.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Beginning to do life repair: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in health</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in practical matters with wills and testaments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in relationships and between generations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by reaching into the past to heal lingering wounds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through forgiveness work to  release past hurts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by finding the pearls in the anxious memories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Doing the philosophical homework by raising questions about the purpose and the meaning of our lives.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Serving as elders to others as guides, mentors, and agents of healing and reconciliation on behalf of the planet, the nation, and the family.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Preparing for a serene death and afterlife, furnishing our solitude with Spirit.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tabLst>
                <a:tab pos="457200" algn="l"/>
              </a:tabLst>
            </a:pPr>
            <a:r>
              <a:rPr lang="en-GB" sz="1350" dirty="0">
                <a:solidFill>
                  <a:srgbClr val="3F3F3F"/>
                </a:solidFill>
                <a:effectLst/>
                <a:latin typeface="Tahoma" panose="020B0604030504040204" pitchFamily="34" charset="0"/>
                <a:ea typeface="Times New Roman" panose="02020603050405020304" pitchFamily="18" charset="0"/>
                <a:cs typeface="Times New Roman" panose="02020603050405020304" pitchFamily="18" charset="0"/>
              </a:rPr>
              <a:t>Doing this nobly in connectedness with the inner self,  already realized, individuated, and complete.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baseline="-250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884562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17421-FE87-4D78-9337-2508E23BD549}"/>
              </a:ext>
            </a:extLst>
          </p:cNvPr>
          <p:cNvSpPr>
            <a:spLocks noGrp="1"/>
          </p:cNvSpPr>
          <p:nvPr>
            <p:ph type="title"/>
          </p:nvPr>
        </p:nvSpPr>
        <p:spPr>
          <a:xfrm>
            <a:off x="913775" y="618517"/>
            <a:ext cx="10364451" cy="5807450"/>
          </a:xfrm>
        </p:spPr>
        <p:txBody>
          <a:bodyPr>
            <a:normAutofit fontScale="90000"/>
          </a:bodyPr>
          <a:lstStyle/>
          <a:p>
            <a:pPr algn="l">
              <a:lnSpc>
                <a:spcPct val="107000"/>
              </a:lnSpc>
              <a:spcAft>
                <a:spcPts val="800"/>
              </a:spcAft>
            </a:pP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r>
            <a:br>
              <a:rPr lang="en-GB" sz="1800" cap="none" dirty="0">
                <a:effectLst/>
                <a:latin typeface="Calibri" panose="020F0502020204030204" pitchFamily="34" charset="0"/>
                <a:ea typeface="Calibri" panose="020F0502020204030204" pitchFamily="34" charset="0"/>
                <a:cs typeface="Times New Roman" panose="02020603050405020304" pitchFamily="18" charset="0"/>
              </a:rPr>
            </a:b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r>
            <a:br>
              <a:rPr lang="en-GB" sz="1800" cap="none" dirty="0">
                <a:effectLst/>
                <a:latin typeface="Calibri" panose="020F0502020204030204" pitchFamily="34" charset="0"/>
                <a:ea typeface="Calibri" panose="020F0502020204030204" pitchFamily="34" charset="0"/>
                <a:cs typeface="Times New Roman" panose="02020603050405020304" pitchFamily="18" charset="0"/>
              </a:rPr>
            </a:br>
            <a:r>
              <a:rPr lang="en-GB" sz="2700" cap="none" dirty="0">
                <a:effectLst/>
                <a:latin typeface="Calibri" panose="020F0502020204030204" pitchFamily="34" charset="0"/>
                <a:ea typeface="Calibri" panose="020F0502020204030204" pitchFamily="34" charset="0"/>
                <a:cs typeface="Times New Roman" panose="02020603050405020304" pitchFamily="18" charset="0"/>
              </a:rPr>
              <a:t/>
            </a:r>
            <a:br>
              <a:rPr lang="en-GB" sz="2700" cap="none" dirty="0">
                <a:effectLst/>
                <a:latin typeface="Calibri" panose="020F0502020204030204" pitchFamily="34" charset="0"/>
                <a:ea typeface="Calibri" panose="020F0502020204030204" pitchFamily="34" charset="0"/>
                <a:cs typeface="Times New Roman" panose="02020603050405020304" pitchFamily="18" charset="0"/>
              </a:rPr>
            </a:br>
            <a:r>
              <a:rPr lang="en-GB" sz="2700" cap="none" dirty="0">
                <a:effectLst/>
                <a:latin typeface="Calibri" panose="020F0502020204030204" pitchFamily="34" charset="0"/>
                <a:ea typeface="Calibri" panose="020F0502020204030204" pitchFamily="34" charset="0"/>
                <a:cs typeface="Times New Roman" panose="02020603050405020304" pitchFamily="18" charset="0"/>
              </a:rPr>
              <a:t>Frailty</a:t>
            </a:r>
            <a:br>
              <a:rPr lang="en-GB" sz="2700" cap="none" dirty="0">
                <a:effectLst/>
                <a:latin typeface="Calibri" panose="020F0502020204030204" pitchFamily="34" charset="0"/>
                <a:ea typeface="Calibri" panose="020F0502020204030204" pitchFamily="34" charset="0"/>
                <a:cs typeface="Times New Roman" panose="02020603050405020304" pitchFamily="18" charset="0"/>
              </a:rPr>
            </a:br>
            <a:r>
              <a:rPr lang="en-GB" sz="1300" cap="none" dirty="0">
                <a:latin typeface="Calibri" panose="020F0502020204030204" pitchFamily="34" charset="0"/>
                <a:ea typeface="Calibri" panose="020F0502020204030204" pitchFamily="34" charset="0"/>
                <a:cs typeface="Times New Roman" panose="02020603050405020304" pitchFamily="18" charset="0"/>
              </a:rPr>
              <a:t/>
            </a:r>
            <a:br>
              <a:rPr lang="en-GB" sz="1300" cap="none" dirty="0">
                <a:latin typeface="Calibri" panose="020F0502020204030204" pitchFamily="34" charset="0"/>
                <a:ea typeface="Calibri" panose="020F0502020204030204" pitchFamily="34" charset="0"/>
                <a:cs typeface="Times New Roman" panose="02020603050405020304" pitchFamily="18" charset="0"/>
              </a:rPr>
            </a:br>
            <a:r>
              <a:rPr lang="en-GB" sz="2700" cap="none" dirty="0">
                <a:effectLst/>
                <a:latin typeface="Calibri" panose="020F0502020204030204" pitchFamily="34" charset="0"/>
                <a:ea typeface="Calibri" panose="020F0502020204030204" pitchFamily="34" charset="0"/>
                <a:cs typeface="Times New Roman" panose="02020603050405020304" pitchFamily="18" charset="0"/>
              </a:rPr>
              <a:t>DIFFERENT FROM ACTIVE Ageing</a:t>
            </a:r>
            <a:br>
              <a:rPr lang="en-GB" sz="2700" cap="none" dirty="0">
                <a:effectLst/>
                <a:latin typeface="Calibri" panose="020F0502020204030204" pitchFamily="34" charset="0"/>
                <a:ea typeface="Calibri" panose="020F0502020204030204" pitchFamily="34" charset="0"/>
                <a:cs typeface="Times New Roman" panose="02020603050405020304" pitchFamily="18" charset="0"/>
              </a:rPr>
            </a:br>
            <a:r>
              <a:rPr lang="en-GB" sz="2700" cap="none" dirty="0">
                <a:effectLst/>
                <a:latin typeface="Calibri" panose="020F0502020204030204" pitchFamily="34" charset="0"/>
                <a:ea typeface="Calibri" panose="020F0502020204030204" pitchFamily="34" charset="0"/>
                <a:cs typeface="Times New Roman" panose="02020603050405020304" pitchFamily="18" charset="0"/>
              </a:rPr>
              <a:t>An acceptance and embracing of </a:t>
            </a:r>
            <a:r>
              <a:rPr lang="en-GB" sz="2700" cap="none" dirty="0" err="1">
                <a:effectLst/>
                <a:latin typeface="Calibri" panose="020F0502020204030204" pitchFamily="34" charset="0"/>
                <a:ea typeface="Calibri" panose="020F0502020204030204" pitchFamily="34" charset="0"/>
                <a:cs typeface="Times New Roman" panose="02020603050405020304" pitchFamily="18" charset="0"/>
              </a:rPr>
              <a:t>fraily</a:t>
            </a:r>
            <a:r>
              <a:rPr lang="en-GB" sz="2700" cap="none" dirty="0">
                <a:effectLst/>
                <a:latin typeface="Calibri" panose="020F0502020204030204" pitchFamily="34" charset="0"/>
                <a:ea typeface="Calibri" panose="020F0502020204030204" pitchFamily="34" charset="0"/>
                <a:cs typeface="Times New Roman" panose="02020603050405020304" pitchFamily="18" charset="0"/>
              </a:rPr>
              <a:t> and death as part of life. </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r>
            <a:br>
              <a:rPr lang="en-GB" sz="1800" cap="none" dirty="0">
                <a:effectLst/>
                <a:latin typeface="Calibri" panose="020F0502020204030204" pitchFamily="34" charset="0"/>
                <a:ea typeface="Calibri" panose="020F0502020204030204" pitchFamily="34" charset="0"/>
                <a:cs typeface="Times New Roman" panose="02020603050405020304" pitchFamily="18" charset="0"/>
              </a:rPr>
            </a:b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Studies have found that for many clergy and religious their well being is tied to the fact that they do not embrace the cultural paradigm of successful aging linked </a:t>
            </a:r>
            <a:r>
              <a:rPr lang="en-GB" sz="1800" cap="none" dirty="0" err="1">
                <a:effectLst/>
                <a:latin typeface="Calibri" panose="020F0502020204030204" pitchFamily="34" charset="0"/>
                <a:ea typeface="Calibri" panose="020F0502020204030204" pitchFamily="34" charset="0"/>
                <a:cs typeface="Times New Roman" panose="02020603050405020304" pitchFamily="18" charset="0"/>
              </a:rPr>
              <a:t>ot</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independence.  Instead the model of aging is one of acceptance of meaningful decline in which old age is seen as a normal part of the life course. St Luke’s 2020, Lagan, </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r>
            <a:br>
              <a:rPr lang="en-GB" sz="1800" cap="none" dirty="0">
                <a:effectLst/>
                <a:latin typeface="Calibri" panose="020F0502020204030204" pitchFamily="34" charset="0"/>
                <a:ea typeface="Calibri" panose="020F0502020204030204" pitchFamily="34" charset="0"/>
                <a:cs typeface="Times New Roman" panose="02020603050405020304" pitchFamily="18" charset="0"/>
              </a:rPr>
            </a:br>
            <a:r>
              <a:rPr lang="en-GB" sz="1800" b="1" cap="none" dirty="0">
                <a:effectLst/>
                <a:latin typeface="Calibri" panose="020F0502020204030204" pitchFamily="34" charset="0"/>
                <a:ea typeface="Calibri" panose="020F0502020204030204" pitchFamily="34" charset="0"/>
                <a:cs typeface="Times New Roman" panose="02020603050405020304" pitchFamily="18" charset="0"/>
              </a:rPr>
              <a:t>Positive emotions correlated with longevity</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r>
            <a:br>
              <a:rPr lang="en-GB" sz="1800" cap="none" dirty="0">
                <a:effectLst/>
                <a:latin typeface="Calibri" panose="020F0502020204030204" pitchFamily="34" charset="0"/>
                <a:ea typeface="Calibri" panose="020F0502020204030204" pitchFamily="34" charset="0"/>
                <a:cs typeface="Times New Roman" panose="02020603050405020304" pitchFamily="18" charset="0"/>
              </a:rPr>
            </a:b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This study found a very strong association between positive emotional content in autobiographies </a:t>
            </a:r>
            <a:r>
              <a:rPr lang="en-GB" sz="1800" cap="none"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written in early adulthood and longevity 6 decades later. Such</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 finding is congruent with other studies by investigators that have found relationships between longevity and emotion-related concepts. Features of the current study differ from other studies that have investigated relationships between emotion-relevant </a:t>
            </a:r>
            <a:r>
              <a:rPr lang="en-GB" sz="1800" cap="none" dirty="0" err="1">
                <a:effectLst/>
                <a:latin typeface="Calibri" panose="020F0502020204030204" pitchFamily="34" charset="0"/>
                <a:ea typeface="Calibri" panose="020F0502020204030204" pitchFamily="34" charset="0"/>
                <a:cs typeface="Times New Roman" panose="02020603050405020304" pitchFamily="18" charset="0"/>
              </a:rPr>
              <a:t>behaviors</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and longevity or mortality and may account for the strength of the relationship observed in the current study: the population sample and the technique used to measure emotion. Our findings are compatible with recent longitudinal studies that suggest that optimism is associated with longer life (</a:t>
            </a:r>
            <a:r>
              <a:rPr lang="en-GB" sz="1800" cap="none" dirty="0" err="1">
                <a:effectLst/>
                <a:latin typeface="Calibri" panose="020F0502020204030204" pitchFamily="34" charset="0"/>
                <a:ea typeface="Calibri" panose="020F0502020204030204" pitchFamily="34" charset="0"/>
                <a:cs typeface="Times New Roman" panose="02020603050405020304" pitchFamily="18" charset="0"/>
              </a:rPr>
              <a:t>Maruta</a:t>
            </a:r>
            <a:r>
              <a:rPr lang="en-GB" sz="1800" cap="none" dirty="0">
                <a:effectLst/>
                <a:latin typeface="Calibri" panose="020F0502020204030204" pitchFamily="34" charset="0"/>
                <a:ea typeface="Calibri" panose="020F0502020204030204" pitchFamily="34" charset="0"/>
                <a:cs typeface="Times New Roman" panose="02020603050405020304" pitchFamily="18" charset="0"/>
              </a:rPr>
              <a:t> et al., 2000; Peterson et al., 1998), </a:t>
            </a:r>
            <a:br>
              <a:rPr lang="en-GB" sz="1800" cap="none"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54 percent of the happy nuns reached 94, 15% only of the less happy nuns did.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Tree>
    <p:extLst>
      <p:ext uri="{BB962C8B-B14F-4D97-AF65-F5344CB8AC3E}">
        <p14:creationId xmlns:p14="http://schemas.microsoft.com/office/powerpoint/2010/main" val="2518488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BB7A07-DBAE-49E4-917E-DBD45CD6585D}"/>
              </a:ext>
            </a:extLst>
          </p:cNvPr>
          <p:cNvSpPr txBox="1"/>
          <p:nvPr/>
        </p:nvSpPr>
        <p:spPr>
          <a:xfrm>
            <a:off x="1313051" y="923250"/>
            <a:ext cx="8984609" cy="3720057"/>
          </a:xfrm>
          <a:prstGeom prst="rect">
            <a:avLst/>
          </a:prstGeom>
          <a:noFill/>
        </p:spPr>
        <p:txBody>
          <a:bodyPr wrap="square">
            <a:spAutoFit/>
          </a:bodyPr>
          <a:lstStyle/>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 A deep and final generativity: giving our deaths away.   </a:t>
            </a:r>
          </a:p>
          <a:p>
            <a:pPr marL="285750"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Saint John Paul II and </a:t>
            </a:r>
            <a:r>
              <a:rPr lang="en-GB" sz="1800" dirty="0">
                <a:effectLst/>
                <a:latin typeface="Calibri" panose="020F0502020204030204" pitchFamily="34" charset="0"/>
                <a:ea typeface="Calibri" panose="020F0502020204030204" pitchFamily="34" charset="0"/>
                <a:cs typeface="Times New Roman" panose="02020603050405020304" pitchFamily="18" charset="0"/>
              </a:rPr>
              <a:t>Benedict XVI</a:t>
            </a:r>
          </a:p>
          <a:p>
            <a:pPr>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Approaching Death</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W</a:t>
            </a:r>
            <a:r>
              <a:rPr lang="en-GB" sz="1800" dirty="0">
                <a:effectLst/>
                <a:latin typeface="Calibri" panose="020F0502020204030204" pitchFamily="34" charset="0"/>
                <a:ea typeface="Calibri" panose="020F0502020204030204" pitchFamily="34" charset="0"/>
                <a:cs typeface="Times New Roman" panose="02020603050405020304" pitchFamily="18" charset="0"/>
              </a:rPr>
              <a:t>e leave this world, we can be what we have given. Death, from this perspective, can be made our final gift. We believe it daily, but is it not possible, that by living our lives, we create something fit to add to the store from which we came? Our whole duty may be to clarify and increase what we are, to make our consciousness a finer quality. The effort of one’s entire life would be needed to return laden to our source.   Ron  </a:t>
            </a:r>
            <a:r>
              <a:rPr lang="en-GB" sz="1800" dirty="0" err="1" smtClean="0">
                <a:effectLst/>
                <a:latin typeface="Calibri" panose="020F0502020204030204" pitchFamily="34" charset="0"/>
                <a:ea typeface="Calibri" panose="020F0502020204030204" pitchFamily="34" charset="0"/>
                <a:cs typeface="Times New Roman" panose="02020603050405020304" pitchFamily="18" charset="0"/>
              </a:rPr>
              <a:t>Rolh</a:t>
            </a:r>
            <a:r>
              <a:rPr lang="mt-MT" sz="1800" dirty="0" smtClean="0">
                <a:effectLst/>
                <a:latin typeface="Calibri" panose="020F0502020204030204" pitchFamily="34" charset="0"/>
                <a:ea typeface="Calibri" panose="020F0502020204030204" pitchFamily="34" charset="0"/>
                <a:cs typeface="Times New Roman" panose="02020603050405020304" pitchFamily="18" charset="0"/>
              </a:rPr>
              <a:t>e</a:t>
            </a:r>
            <a:r>
              <a:rPr lang="en-GB" sz="1800" dirty="0" err="1" smtClean="0">
                <a:effectLst/>
                <a:latin typeface="Calibri" panose="020F0502020204030204" pitchFamily="34" charset="0"/>
                <a:ea typeface="Calibri" panose="020F0502020204030204" pitchFamily="34" charset="0"/>
                <a:cs typeface="Times New Roman" panose="02020603050405020304" pitchFamily="18" charset="0"/>
              </a:rPr>
              <a:t>iser</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Insane for the light  (2020).</a:t>
            </a:r>
            <a:endParaRPr lang="en-GB" dirty="0"/>
          </a:p>
        </p:txBody>
      </p:sp>
    </p:spTree>
    <p:extLst>
      <p:ext uri="{BB962C8B-B14F-4D97-AF65-F5344CB8AC3E}">
        <p14:creationId xmlns:p14="http://schemas.microsoft.com/office/powerpoint/2010/main" val="3741111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CC0C25-C31E-4466-A334-468FC5A5F719}"/>
              </a:ext>
            </a:extLst>
          </p:cNvPr>
          <p:cNvSpPr txBox="1"/>
          <p:nvPr/>
        </p:nvSpPr>
        <p:spPr>
          <a:xfrm>
            <a:off x="1661020" y="1308683"/>
            <a:ext cx="6811861" cy="4503797"/>
          </a:xfrm>
          <a:prstGeom prst="rect">
            <a:avLst/>
          </a:prstGeom>
          <a:noFill/>
        </p:spPr>
        <p:txBody>
          <a:bodyPr wrap="square" rtlCol="0">
            <a:spAutoFit/>
          </a:bodyPr>
          <a:lstStyle/>
          <a:p>
            <a:pPr>
              <a:lnSpc>
                <a:spcPts val="2025"/>
              </a:lnSpc>
            </a:pPr>
            <a:r>
              <a:rPr lang="en-GB" sz="1800" b="1" dirty="0">
                <a:solidFill>
                  <a:srgbClr val="464646"/>
                </a:solidFill>
                <a:effectLst/>
                <a:latin typeface="DomaineText"/>
                <a:ea typeface="Times New Roman" panose="02020603050405020304" pitchFamily="18" charset="0"/>
              </a:rPr>
              <a:t>Can this epidemic change how society thinks about death?</a:t>
            </a:r>
            <a:endParaRPr lang="en-GB" sz="1800" dirty="0">
              <a:effectLst/>
              <a:latin typeface="Times New Roman" panose="02020603050405020304" pitchFamily="18" charset="0"/>
              <a:ea typeface="Times New Roman" panose="02020603050405020304" pitchFamily="18" charset="0"/>
            </a:endParaRPr>
          </a:p>
          <a:p>
            <a:pPr algn="l">
              <a:lnSpc>
                <a:spcPts val="2025"/>
              </a:lnSpc>
              <a:spcAft>
                <a:spcPts val="1125"/>
              </a:spcAft>
            </a:pPr>
            <a:r>
              <a:rPr lang="en-GB" sz="1800" dirty="0">
                <a:solidFill>
                  <a:srgbClr val="464646"/>
                </a:solidFill>
                <a:effectLst/>
                <a:latin typeface="DomaineText"/>
                <a:ea typeface="Times New Roman" panose="02020603050405020304" pitchFamily="18" charset="0"/>
              </a:rPr>
              <a:t>For many people, this will have been an opportunity for an unprecedented reflection on death, which seemed to be "hovering" over us in these recent weeks.</a:t>
            </a:r>
            <a:endParaRPr lang="en-GB" sz="1800" dirty="0">
              <a:effectLst/>
              <a:latin typeface="Times New Roman" panose="02020603050405020304" pitchFamily="18" charset="0"/>
              <a:ea typeface="Times New Roman" panose="02020603050405020304" pitchFamily="18" charset="0"/>
            </a:endParaRPr>
          </a:p>
          <a:p>
            <a:pPr algn="l">
              <a:lnSpc>
                <a:spcPts val="2025"/>
              </a:lnSpc>
              <a:spcAft>
                <a:spcPts val="1125"/>
              </a:spcAft>
            </a:pPr>
            <a:r>
              <a:rPr lang="en-GB" sz="1800" dirty="0">
                <a:solidFill>
                  <a:srgbClr val="464646"/>
                </a:solidFill>
                <a:effectLst/>
                <a:latin typeface="DomaineText"/>
                <a:ea typeface="Times New Roman" panose="02020603050405020304" pitchFamily="18" charset="0"/>
              </a:rPr>
              <a:t>More than usual, we have come to realize that we are mortal and that, consequently, life is precious.</a:t>
            </a:r>
            <a:endParaRPr lang="en-GB" sz="1800" dirty="0">
              <a:effectLst/>
              <a:latin typeface="Times New Roman" panose="02020603050405020304" pitchFamily="18" charset="0"/>
              <a:ea typeface="Times New Roman" panose="02020603050405020304" pitchFamily="18" charset="0"/>
            </a:endParaRPr>
          </a:p>
          <a:p>
            <a:pPr algn="l">
              <a:lnSpc>
                <a:spcPts val="2025"/>
              </a:lnSpc>
              <a:spcAft>
                <a:spcPts val="1125"/>
              </a:spcAft>
            </a:pPr>
            <a:r>
              <a:rPr lang="en-GB" sz="1800" dirty="0">
                <a:solidFill>
                  <a:srgbClr val="464646"/>
                </a:solidFill>
                <a:effectLst/>
                <a:latin typeface="DomaineText"/>
                <a:ea typeface="Times New Roman" panose="02020603050405020304" pitchFamily="18" charset="0"/>
              </a:rPr>
              <a:t>This is the very function of death: to remind us how important life is. If people were not mortal, they would not be creative!</a:t>
            </a:r>
            <a:endParaRPr lang="en-GB" sz="1800" dirty="0">
              <a:effectLst/>
              <a:latin typeface="Times New Roman" panose="02020603050405020304" pitchFamily="18" charset="0"/>
              <a:ea typeface="Times New Roman" panose="02020603050405020304" pitchFamily="18" charset="0"/>
            </a:endParaRPr>
          </a:p>
          <a:p>
            <a:pPr algn="l">
              <a:lnSpc>
                <a:spcPts val="2025"/>
              </a:lnSpc>
              <a:spcAft>
                <a:spcPts val="1125"/>
              </a:spcAft>
            </a:pPr>
            <a:r>
              <a:rPr lang="en-GB" sz="1800" dirty="0">
                <a:solidFill>
                  <a:srgbClr val="464646"/>
                </a:solidFill>
                <a:effectLst/>
                <a:latin typeface="DomaineText"/>
                <a:ea typeface="Times New Roman" panose="02020603050405020304" pitchFamily="18" charset="0"/>
              </a:rPr>
              <a:t>Hopefully, this sort of thinking will continue after the epidemic, and death will regain its place in our society.</a:t>
            </a:r>
            <a:endParaRPr lang="en-GB" sz="1800" dirty="0">
              <a:effectLst/>
              <a:latin typeface="Times New Roman" panose="02020603050405020304" pitchFamily="18" charset="0"/>
              <a:ea typeface="Times New Roman" panose="02020603050405020304" pitchFamily="18" charset="0"/>
            </a:endParaRPr>
          </a:p>
          <a:p>
            <a:pPr algn="l">
              <a:lnSpc>
                <a:spcPts val="2025"/>
              </a:lnSpc>
              <a:spcAft>
                <a:spcPts val="1125"/>
              </a:spcAft>
            </a:pPr>
            <a:r>
              <a:rPr lang="en-GB" sz="1800" dirty="0">
                <a:solidFill>
                  <a:srgbClr val="464646"/>
                </a:solidFill>
                <a:effectLst/>
                <a:latin typeface="DomaineText"/>
                <a:ea typeface="Times New Roman" panose="02020603050405020304" pitchFamily="18" charset="0"/>
              </a:rPr>
              <a:t>Ever since the end of the Second World War, technical and scientific progress has led to a real denial of death. We have gradually forgotten that we are mortal, and the fantasy of eradicating death is more present than ever, with trans-humanism.   Marie de </a:t>
            </a:r>
            <a:r>
              <a:rPr lang="en-GB" sz="1800" dirty="0" err="1">
                <a:solidFill>
                  <a:srgbClr val="464646"/>
                </a:solidFill>
                <a:effectLst/>
                <a:latin typeface="DomaineText"/>
                <a:ea typeface="Times New Roman" panose="02020603050405020304" pitchFamily="18" charset="0"/>
              </a:rPr>
              <a:t>Hennezel</a:t>
            </a:r>
            <a:r>
              <a:rPr lang="en-GB" sz="1800" dirty="0">
                <a:solidFill>
                  <a:srgbClr val="464646"/>
                </a:solidFill>
                <a:effectLst/>
                <a:latin typeface="DomaineText"/>
                <a:ea typeface="Times New Roman" panose="02020603050405020304" pitchFamily="18" charset="0"/>
              </a:rPr>
              <a:t> (May 2020). </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1863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6FFEE3-D510-45DB-99D0-2FD19FE60851}"/>
              </a:ext>
            </a:extLst>
          </p:cNvPr>
          <p:cNvSpPr txBox="1"/>
          <p:nvPr/>
        </p:nvSpPr>
        <p:spPr>
          <a:xfrm>
            <a:off x="2165240" y="1148471"/>
            <a:ext cx="8306519" cy="3964483"/>
          </a:xfrm>
          <a:prstGeom prst="rect">
            <a:avLst/>
          </a:prstGeom>
          <a:noFill/>
        </p:spPr>
        <p:txBody>
          <a:bodyPr wrap="square" rtlCol="0">
            <a:spAutoFit/>
          </a:bodyPr>
          <a:lstStyle/>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Further reading</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Ronald Rolheiser. R. (2020): Insane for the light. (online).</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Chittister J.  (2008). </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dirty="0">
                <a:latin typeface="Calibri" panose="020F0502020204030204" pitchFamily="34" charset="0"/>
                <a:ea typeface="Calibri" panose="020F0502020204030204" pitchFamily="34" charset="0"/>
                <a:cs typeface="Times New Roman" panose="02020603050405020304" pitchFamily="18" charset="0"/>
              </a:rPr>
              <a:t>The gift of years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Castel A. (2020)Better with Age</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Gawande A. (2014)  </a:t>
            </a:r>
            <a:r>
              <a:rPr lang="en-GB" sz="1800" dirty="0">
                <a:effectLst/>
                <a:latin typeface="Calibri" panose="020F0502020204030204" pitchFamily="34" charset="0"/>
                <a:ea typeface="Calibri" panose="020F0502020204030204" pitchFamily="34" charset="0"/>
                <a:cs typeface="Times New Roman" panose="02020603050405020304" pitchFamily="18" charset="0"/>
              </a:rPr>
              <a:t>Being Mortal. </a:t>
            </a:r>
          </a:p>
          <a:p>
            <a:pPr>
              <a:lnSpc>
                <a:spcPct val="107000"/>
              </a:lnSpc>
              <a:spcAft>
                <a:spcPts val="800"/>
              </a:spcAft>
            </a:pPr>
            <a:r>
              <a:rPr lang="en-GB" dirty="0">
                <a:latin typeface="Calibri" panose="020F0502020204030204" pitchFamily="34" charset="0"/>
                <a:cs typeface="Times New Roman" panose="02020603050405020304" pitchFamily="18" charset="0"/>
              </a:rPr>
              <a:t>Levitin D. J. (2019): Successful Aging</a:t>
            </a:r>
          </a:p>
          <a:p>
            <a:pPr>
              <a:lnSpc>
                <a:spcPct val="107000"/>
              </a:lnSpc>
              <a:spcAft>
                <a:spcPts val="800"/>
              </a:spcAft>
            </a:pPr>
            <a:r>
              <a:rPr lang="en-GB" dirty="0" err="1">
                <a:latin typeface="Calibri" panose="020F0502020204030204" pitchFamily="34" charset="0"/>
                <a:cs typeface="Times New Roman" panose="02020603050405020304" pitchFamily="18" charset="0"/>
              </a:rPr>
              <a:t>Bianci</a:t>
            </a:r>
            <a:r>
              <a:rPr lang="en-GB" dirty="0">
                <a:latin typeface="Calibri" panose="020F0502020204030204" pitchFamily="34" charset="0"/>
                <a:cs typeface="Times New Roman" panose="02020603050405020304" pitchFamily="18" charset="0"/>
              </a:rPr>
              <a:t> E. (2017). La vita e </a:t>
            </a:r>
            <a:r>
              <a:rPr lang="en-GB" dirty="0" err="1">
                <a:latin typeface="Calibri" panose="020F0502020204030204" pitchFamily="34" charset="0"/>
                <a:cs typeface="Times New Roman" panose="02020603050405020304" pitchFamily="18" charset="0"/>
              </a:rPr>
              <a:t>gli</a:t>
            </a:r>
            <a:r>
              <a:rPr lang="en-GB" dirty="0">
                <a:latin typeface="Calibri" panose="020F0502020204030204" pitchFamily="34" charset="0"/>
                <a:cs typeface="Times New Roman" panose="02020603050405020304" pitchFamily="18" charset="0"/>
              </a:rPr>
              <a:t> anni</a:t>
            </a:r>
          </a:p>
          <a:p>
            <a:pPr>
              <a:lnSpc>
                <a:spcPct val="107000"/>
              </a:lnSpc>
              <a:spcAft>
                <a:spcPts val="800"/>
              </a:spcAft>
            </a:pPr>
            <a:r>
              <a:rPr lang="en-GB" dirty="0" err="1">
                <a:latin typeface="Calibri" panose="020F0502020204030204" pitchFamily="34" charset="0"/>
                <a:cs typeface="Times New Roman" panose="02020603050405020304" pitchFamily="18" charset="0"/>
              </a:rPr>
              <a:t>Hennezel</a:t>
            </a:r>
            <a:r>
              <a:rPr lang="en-GB" dirty="0">
                <a:latin typeface="Calibri" panose="020F0502020204030204" pitchFamily="34" charset="0"/>
                <a:cs typeface="Times New Roman" panose="02020603050405020304" pitchFamily="18" charset="0"/>
              </a:rPr>
              <a:t> M. de. (2011). Seize the Day: How the dying teach us to live</a:t>
            </a:r>
          </a:p>
          <a:p>
            <a:pPr>
              <a:lnSpc>
                <a:spcPct val="107000"/>
              </a:lnSpc>
              <a:spcAft>
                <a:spcPts val="800"/>
              </a:spcAft>
            </a:pPr>
            <a:r>
              <a:rPr lang="en-GB" dirty="0">
                <a:latin typeface="Calibri" panose="020F0502020204030204" pitchFamily="34" charset="0"/>
                <a:cs typeface="Times New Roman" panose="02020603050405020304" pitchFamily="18" charset="0"/>
              </a:rPr>
              <a:t>Le </a:t>
            </a:r>
            <a:r>
              <a:rPr lang="en-GB" dirty="0" err="1">
                <a:latin typeface="Calibri" panose="020F0502020204030204" pitchFamily="34" charset="0"/>
                <a:cs typeface="Times New Roman" panose="02020603050405020304" pitchFamily="18" charset="0"/>
              </a:rPr>
              <a:t>Priol</a:t>
            </a:r>
            <a:r>
              <a:rPr lang="en-GB" dirty="0">
                <a:latin typeface="Calibri" panose="020F0502020204030204" pitchFamily="34" charset="0"/>
                <a:cs typeface="Times New Roman" panose="02020603050405020304" pitchFamily="18" charset="0"/>
              </a:rPr>
              <a:t> M. (2020)  Old Age a journey to the inner self: (online)</a:t>
            </a:r>
          </a:p>
          <a:p>
            <a:pPr>
              <a:lnSpc>
                <a:spcPct val="107000"/>
              </a:lnSpc>
              <a:spcAft>
                <a:spcPts val="800"/>
              </a:spcAft>
            </a:pPr>
            <a:endParaRPr lang="en-GB" dirty="0"/>
          </a:p>
        </p:txBody>
      </p:sp>
    </p:spTree>
    <p:extLst>
      <p:ext uri="{BB962C8B-B14F-4D97-AF65-F5344CB8AC3E}">
        <p14:creationId xmlns:p14="http://schemas.microsoft.com/office/powerpoint/2010/main" val="312628055"/>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8660</TotalTime>
  <Words>1212</Words>
  <Application>Microsoft Office PowerPoint</Application>
  <PresentationFormat>Widescreen</PresentationFormat>
  <Paragraphs>177</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Courier New</vt:lpstr>
      <vt:lpstr>DomaineText</vt:lpstr>
      <vt:lpstr>Tahoma</vt:lpstr>
      <vt:lpstr>Times New Roman</vt:lpstr>
      <vt:lpstr>Tw Cen MT</vt:lpstr>
      <vt:lpstr>Wingdings</vt:lpstr>
      <vt:lpstr>Droplet</vt:lpstr>
      <vt:lpstr>PowerPoint Presentation</vt:lpstr>
      <vt:lpstr>PowerPoint Presentation</vt:lpstr>
      <vt:lpstr>PowerPoint Presentation</vt:lpstr>
      <vt:lpstr>PowerPoint Presentation</vt:lpstr>
      <vt:lpstr>PowerPoint Presentation</vt:lpstr>
      <vt:lpstr>PowerPoint Presentation</vt:lpstr>
      <vt:lpstr>Potential Adverse Health Outcomes</vt:lpstr>
      <vt:lpstr>PowerPoint Presentation</vt:lpstr>
      <vt:lpstr>PowerPoint Presentation</vt:lpstr>
      <vt:lpstr>adjustment to Aging (ATA)</vt:lpstr>
      <vt:lpstr>PowerPoint Presentation</vt:lpstr>
      <vt:lpstr>Gerotranscendence   Lars Tornstam (1989) the final stage of Life Development    c</vt:lpstr>
      <vt:lpstr>Spirituality, as liability </vt:lpstr>
      <vt:lpstr>Relative to advanced old age, subjective well-being may be indicative of gerotranscendence. Joan Erikson (1997) equated gerotranscendence as the ninth stage of psychosocial development. During this developmental period, exceptionally old persons may experience significant physical and mental decline followed by a significant loss in autonomy, increased dependence on others, and increased feelings of despair. However, Tornstam (2005) theorized that persons in exceptional old age typically remain emotionally connected to humanity, retain an affinity for the past, seek redefinition of self in space and time, prefer solitary or meditative moments, and lack concern for material possessions. This suggests that evaluation of subjective well-being requires sophisticated measurement instrumentation to capture transcendent dimensions of living an exceptionally long life   I am told that even spiritual leaders in many areas of the world have responded with physical withdrawal from the overbusy schedules of monasteries and convents. Perhaps the really old find a safe place to consider their states of being only in privacy and solitude. After all, how else can one find peace and acceptance of the changes that time imposes on mind and body? The race and competition are over and done with.   </vt:lpstr>
      <vt:lpstr>Becoming a Sage </vt:lpstr>
      <vt:lpstr>PowerPoint Presentation</vt:lpstr>
      <vt:lpstr>   Frailty  DIFFERENT FROM ACTIVE Ageing An acceptance and embracing of fraily and death as part of life.   Studies have found that for many clergy and religious their well being is tied to the fact that they do not embrace the cultural paradigm of successful aging linked ot independence.  Instead the model of aging is one of acceptance of meaningful decline in which old age is seen as a normal part of the life course. St Luke’s 2020, Lagan,    Positive emotions correlated with longevity This study found a very strong association between positive emotional content in autobiographies written in early adulthood and longevity 6 decades later. Such a finding is congruent with other studies by investigators that have found relationships between longevity and emotion-related concepts. Features of the current study differ from other studies that have investigated relationships between emotion-relevant behaviors and longevity or mortality and may account for the strength of the relationship observed in the current study: the population sample and the technique used to measure emotion. Our findings are compatible with recent longitudinal studies that suggest that optimism is associated with longer life (Maruta et al., 2000; Peterson et al., 1998),  54 percent of the happy nuns reached 94, 15% only of the less happy nuns did.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Spirituality and Ageing Definition Spirituality is defined as an emotional phenomenon in which people attempt to find meaning within themselves in relations with others and in the world at large    ‘Integrally and intimately at the core of being of every human’ (David O. Moberg; Journal of Religion, Spirituality &amp; Aging, Vol. 20(1–2) 2008)   Religion Vs Spirituality Prevalence Measuring Spirituality</dc:title>
  <dc:creator>Frankie Cini</dc:creator>
  <cp:lastModifiedBy>Bonnici Jimmy Rev</cp:lastModifiedBy>
  <cp:revision>45</cp:revision>
  <dcterms:created xsi:type="dcterms:W3CDTF">2019-12-19T12:49:29Z</dcterms:created>
  <dcterms:modified xsi:type="dcterms:W3CDTF">2020-10-28T09:40:02Z</dcterms:modified>
</cp:coreProperties>
</file>