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57" r:id="rId4"/>
    <p:sldId id="259" r:id="rId5"/>
    <p:sldId id="260" r:id="rId6"/>
    <p:sldId id="262" r:id="rId7"/>
    <p:sldId id="333" r:id="rId8"/>
    <p:sldId id="264" r:id="rId9"/>
    <p:sldId id="263" r:id="rId10"/>
    <p:sldId id="266" r:id="rId11"/>
    <p:sldId id="268" r:id="rId12"/>
    <p:sldId id="326" r:id="rId13"/>
    <p:sldId id="327" r:id="rId14"/>
    <p:sldId id="328" r:id="rId15"/>
    <p:sldId id="329" r:id="rId16"/>
    <p:sldId id="330" r:id="rId17"/>
    <p:sldId id="331" r:id="rId18"/>
    <p:sldId id="274" r:id="rId19"/>
    <p:sldId id="319" r:id="rId20"/>
    <p:sldId id="279" r:id="rId21"/>
    <p:sldId id="317" r:id="rId22"/>
    <p:sldId id="334" r:id="rId23"/>
    <p:sldId id="324" r:id="rId24"/>
    <p:sldId id="325" r:id="rId25"/>
    <p:sldId id="271" r:id="rId26"/>
    <p:sldId id="316" r:id="rId27"/>
    <p:sldId id="294" r:id="rId28"/>
    <p:sldId id="285" r:id="rId29"/>
    <p:sldId id="320" r:id="rId30"/>
    <p:sldId id="288" r:id="rId31"/>
    <p:sldId id="296" r:id="rId32"/>
    <p:sldId id="303" r:id="rId33"/>
    <p:sldId id="290" r:id="rId34"/>
    <p:sldId id="309" r:id="rId35"/>
    <p:sldId id="310" r:id="rId36"/>
    <p:sldId id="312" r:id="rId37"/>
    <p:sldId id="321" r:id="rId38"/>
    <p:sldId id="313" r:id="rId39"/>
    <p:sldId id="314" r:id="rId40"/>
    <p:sldId id="323" r:id="rId41"/>
    <p:sldId id="332" r:id="rId42"/>
    <p:sldId id="318" r:id="rId43"/>
    <p:sldId id="281" r:id="rId44"/>
    <p:sldId id="322"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12/1/2020</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6D22F896-40B5-4ADD-8801-0D06FADFA095}" type="slidenum">
              <a:rPr lang="en-US" dirty="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sz="1200"/>
            </a:lvl1pPr>
          </a:lstStyle>
          <a:p>
            <a:fld id="{48A87A34-81AB-432B-8DAE-1953F412C126}" type="datetimeFigureOut">
              <a:rPr lang="en-US" dirty="0"/>
              <a:pPr/>
              <a:t>12/1/2020</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48A87A34-81AB-432B-8DAE-1953F412C126}" type="datetimeFigureOut">
              <a:rPr lang="en-US" dirty="0"/>
              <a:pPr/>
              <a:t>12/1/2020</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6D22F896-40B5-4ADD-8801-0D06FADFA095}" type="slidenum">
              <a:rPr lang="en-US" dirty="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12/1/2020</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3302814"/>
          </a:xfrm>
        </p:spPr>
        <p:txBody>
          <a:bodyPr>
            <a:normAutofit fontScale="90000"/>
          </a:bodyPr>
          <a:lstStyle/>
          <a:p>
            <a:pPr algn="ctr"/>
            <a:r>
              <a:rPr lang="en-GB" dirty="0" smtClean="0"/>
              <a:t>Human Development and the Priest</a:t>
            </a:r>
            <a:br>
              <a:rPr lang="en-GB" dirty="0" smtClean="0"/>
            </a:br>
            <a:r>
              <a:rPr lang="en-GB" dirty="0" smtClean="0"/>
              <a:t/>
            </a:r>
            <a:br>
              <a:rPr lang="en-GB" dirty="0" smtClean="0"/>
            </a:br>
            <a:r>
              <a:rPr lang="en-GB" sz="4400" dirty="0" smtClean="0"/>
              <a:t>30-50 </a:t>
            </a:r>
            <a:r>
              <a:rPr lang="en-GB" sz="4400" dirty="0" smtClean="0"/>
              <a:t>years</a:t>
            </a:r>
            <a:endParaRPr lang="en-GB" sz="4400" dirty="0"/>
          </a:p>
        </p:txBody>
      </p:sp>
      <p:sp>
        <p:nvSpPr>
          <p:cNvPr id="3" name="Subtitle 2"/>
          <p:cNvSpPr>
            <a:spLocks noGrp="1"/>
          </p:cNvSpPr>
          <p:nvPr>
            <p:ph type="subTitle" idx="1"/>
          </p:nvPr>
        </p:nvSpPr>
        <p:spPr>
          <a:xfrm>
            <a:off x="1128404" y="4784436"/>
            <a:ext cx="8637072" cy="1099128"/>
          </a:xfrm>
        </p:spPr>
        <p:txBody>
          <a:bodyPr/>
          <a:lstStyle/>
          <a:p>
            <a:endParaRPr lang="en-GB" dirty="0" smtClean="0"/>
          </a:p>
          <a:p>
            <a:pPr algn="ctr"/>
            <a:r>
              <a:rPr lang="en-GB" dirty="0" smtClean="0"/>
              <a:t>Marlene Cauchi</a:t>
            </a:r>
            <a:endParaRPr lang="en-GB" dirty="0"/>
          </a:p>
        </p:txBody>
      </p:sp>
    </p:spTree>
    <p:extLst>
      <p:ext uri="{BB962C8B-B14F-4D97-AF65-F5344CB8AC3E}">
        <p14:creationId xmlns:p14="http://schemas.microsoft.com/office/powerpoint/2010/main" val="1748971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Rationale for engaging with the topic</a:t>
            </a:r>
            <a:endParaRPr lang="en-GB" dirty="0"/>
          </a:p>
        </p:txBody>
      </p:sp>
      <p:sp>
        <p:nvSpPr>
          <p:cNvPr id="3" name="Content Placeholder 2"/>
          <p:cNvSpPr>
            <a:spLocks noGrp="1"/>
          </p:cNvSpPr>
          <p:nvPr>
            <p:ph idx="1"/>
          </p:nvPr>
        </p:nvSpPr>
        <p:spPr/>
        <p:txBody>
          <a:bodyPr/>
          <a:lstStyle/>
          <a:p>
            <a:r>
              <a:rPr lang="en-GB" dirty="0" smtClean="0"/>
              <a:t>Individuals </a:t>
            </a:r>
            <a:r>
              <a:rPr lang="en-GB" dirty="0"/>
              <a:t>who cultivate satisfying and successful engagement with their </a:t>
            </a:r>
            <a:r>
              <a:rPr lang="en-GB" dirty="0" smtClean="0"/>
              <a:t>work, </a:t>
            </a:r>
            <a:r>
              <a:rPr lang="en-GB" dirty="0"/>
              <a:t>intimate relationships, and then invest in the nurturance of </a:t>
            </a:r>
            <a:r>
              <a:rPr lang="en-GB" dirty="0" smtClean="0"/>
              <a:t>others, are setting </a:t>
            </a:r>
            <a:r>
              <a:rPr lang="en-GB" dirty="0"/>
              <a:t>the stage for better emotional and cognitive health in old age</a:t>
            </a:r>
            <a:r>
              <a:rPr lang="en-GB" dirty="0" smtClean="0"/>
              <a:t>.</a:t>
            </a:r>
          </a:p>
          <a:p>
            <a:r>
              <a:rPr lang="en-GB" dirty="0" smtClean="0"/>
              <a:t>Consequences </a:t>
            </a:r>
            <a:r>
              <a:rPr lang="en-GB" dirty="0"/>
              <a:t>such as </a:t>
            </a:r>
            <a:r>
              <a:rPr lang="en-GB" dirty="0" smtClean="0"/>
              <a:t>frustration, stagnation, </a:t>
            </a:r>
            <a:r>
              <a:rPr lang="en-GB" dirty="0"/>
              <a:t>and emotional despair when individuals fail to successfully navigate developmental </a:t>
            </a:r>
            <a:r>
              <a:rPr lang="en-GB" dirty="0" smtClean="0"/>
              <a:t>challenges</a:t>
            </a:r>
            <a:r>
              <a:rPr lang="en-GB" dirty="0"/>
              <a:t> </a:t>
            </a:r>
            <a:r>
              <a:rPr lang="en-GB" dirty="0" smtClean="0"/>
              <a:t>(Malone, 2017).</a:t>
            </a:r>
            <a:endParaRPr lang="en-GB" dirty="0"/>
          </a:p>
        </p:txBody>
      </p:sp>
    </p:spTree>
    <p:extLst>
      <p:ext uri="{BB962C8B-B14F-4D97-AF65-F5344CB8AC3E}">
        <p14:creationId xmlns:p14="http://schemas.microsoft.com/office/powerpoint/2010/main" val="529970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Erikson and Psychosocial Conflicts</a:t>
            </a:r>
            <a:endParaRPr lang="en-GB" dirty="0"/>
          </a:p>
        </p:txBody>
      </p:sp>
      <p:sp>
        <p:nvSpPr>
          <p:cNvPr id="3" name="Content Placeholder 2"/>
          <p:cNvSpPr>
            <a:spLocks noGrp="1"/>
          </p:cNvSpPr>
          <p:nvPr>
            <p:ph idx="1"/>
          </p:nvPr>
        </p:nvSpPr>
        <p:spPr/>
        <p:txBody>
          <a:bodyPr/>
          <a:lstStyle/>
          <a:p>
            <a:r>
              <a:rPr lang="en-GB" dirty="0" smtClean="0"/>
              <a:t>All psychosocial </a:t>
            </a:r>
            <a:r>
              <a:rPr lang="en-GB" dirty="0"/>
              <a:t>conflicts </a:t>
            </a:r>
            <a:r>
              <a:rPr lang="en-GB" dirty="0" smtClean="0"/>
              <a:t>are </a:t>
            </a:r>
            <a:r>
              <a:rPr lang="en-GB" dirty="0"/>
              <a:t>present from the very beginning of life and remains present throughout. </a:t>
            </a:r>
            <a:endParaRPr lang="en-GB" dirty="0" smtClean="0"/>
          </a:p>
          <a:p>
            <a:r>
              <a:rPr lang="en-GB" dirty="0" smtClean="0"/>
              <a:t>However, at any given period in life, a particular </a:t>
            </a:r>
            <a:r>
              <a:rPr lang="en-GB" dirty="0"/>
              <a:t>psychosocial conflict </a:t>
            </a:r>
            <a:r>
              <a:rPr lang="en-GB" dirty="0" smtClean="0"/>
              <a:t>is </a:t>
            </a:r>
            <a:r>
              <a:rPr lang="en-GB" dirty="0"/>
              <a:t>more </a:t>
            </a:r>
            <a:r>
              <a:rPr lang="en-GB" dirty="0" smtClean="0"/>
              <a:t>critical (Capps, 2004).</a:t>
            </a:r>
          </a:p>
          <a:p>
            <a:pPr lvl="1"/>
            <a:r>
              <a:rPr lang="en-GB" dirty="0" smtClean="0"/>
              <a:t>Industry versus inferiority</a:t>
            </a:r>
          </a:p>
          <a:p>
            <a:pPr lvl="1"/>
            <a:r>
              <a:rPr lang="en-GB" dirty="0" smtClean="0"/>
              <a:t>Identity versus identity confusion</a:t>
            </a:r>
            <a:endParaRPr lang="en-GB" dirty="0"/>
          </a:p>
        </p:txBody>
      </p:sp>
    </p:spTree>
    <p:extLst>
      <p:ext uri="{BB962C8B-B14F-4D97-AF65-F5344CB8AC3E}">
        <p14:creationId xmlns:p14="http://schemas.microsoft.com/office/powerpoint/2010/main" val="3440424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270" y="953324"/>
            <a:ext cx="9870239" cy="1049235"/>
          </a:xfrm>
        </p:spPr>
        <p:txBody>
          <a:bodyPr/>
          <a:lstStyle/>
          <a:p>
            <a:r>
              <a:rPr lang="en-GB" dirty="0" smtClean="0"/>
              <a:t>The </a:t>
            </a:r>
            <a:r>
              <a:rPr lang="en-GB" dirty="0" smtClean="0"/>
              <a:t>Age of Realism – core concerns</a:t>
            </a:r>
            <a:endParaRPr lang="en-GB" dirty="0"/>
          </a:p>
        </p:txBody>
      </p:sp>
      <p:sp>
        <p:nvSpPr>
          <p:cNvPr id="3" name="Content Placeholder 2"/>
          <p:cNvSpPr>
            <a:spLocks noGrp="1"/>
          </p:cNvSpPr>
          <p:nvPr>
            <p:ph idx="1"/>
          </p:nvPr>
        </p:nvSpPr>
        <p:spPr>
          <a:xfrm>
            <a:off x="1130270" y="2171768"/>
            <a:ext cx="9603275" cy="3979649"/>
          </a:xfrm>
        </p:spPr>
        <p:txBody>
          <a:bodyPr>
            <a:normAutofit/>
          </a:bodyPr>
          <a:lstStyle/>
          <a:p>
            <a:r>
              <a:rPr lang="en-GB" dirty="0" smtClean="0"/>
              <a:t>Who am I?</a:t>
            </a:r>
          </a:p>
          <a:p>
            <a:r>
              <a:rPr lang="en-GB" dirty="0" smtClean="0"/>
              <a:t>What is becoming of me?</a:t>
            </a:r>
          </a:p>
          <a:p>
            <a:r>
              <a:rPr lang="en-GB" dirty="0" smtClean="0"/>
              <a:t>For whom?</a:t>
            </a:r>
          </a:p>
          <a:p>
            <a:endParaRPr lang="en-GB" dirty="0"/>
          </a:p>
          <a:p>
            <a:r>
              <a:rPr lang="en-GB" dirty="0" smtClean="0"/>
              <a:t>Looking </a:t>
            </a:r>
            <a:r>
              <a:rPr lang="en-GB" dirty="0"/>
              <a:t>back on where one has been and ahead to the future. </a:t>
            </a:r>
            <a:endParaRPr lang="en-GB" dirty="0" smtClean="0"/>
          </a:p>
          <a:p>
            <a:r>
              <a:rPr lang="en-GB" dirty="0" smtClean="0"/>
              <a:t>Is </a:t>
            </a:r>
            <a:r>
              <a:rPr lang="en-GB" dirty="0"/>
              <a:t>the future for which </a:t>
            </a:r>
            <a:r>
              <a:rPr lang="en-GB" dirty="0" smtClean="0"/>
              <a:t>my </a:t>
            </a:r>
            <a:r>
              <a:rPr lang="en-GB" dirty="0"/>
              <a:t>past has prepared </a:t>
            </a:r>
            <a:r>
              <a:rPr lang="en-GB" dirty="0" smtClean="0"/>
              <a:t>me, </a:t>
            </a:r>
            <a:r>
              <a:rPr lang="en-GB" dirty="0"/>
              <a:t>the future that </a:t>
            </a:r>
            <a:r>
              <a:rPr lang="en-GB" dirty="0" smtClean="0"/>
              <a:t>I </a:t>
            </a:r>
            <a:r>
              <a:rPr lang="en-GB" dirty="0"/>
              <a:t>desire? </a:t>
            </a:r>
            <a:endParaRPr lang="en-GB" dirty="0" smtClean="0"/>
          </a:p>
          <a:p>
            <a:r>
              <a:rPr lang="en-GB" dirty="0" smtClean="0"/>
              <a:t>If </a:t>
            </a:r>
            <a:r>
              <a:rPr lang="en-GB" dirty="0"/>
              <a:t>not, how might </a:t>
            </a:r>
            <a:r>
              <a:rPr lang="en-GB" dirty="0" smtClean="0"/>
              <a:t>I </a:t>
            </a:r>
            <a:r>
              <a:rPr lang="en-GB" dirty="0"/>
              <a:t>negotiate the task of maintaining a sense of identity—of sameness and continuity—while making fundamental life changes?</a:t>
            </a:r>
          </a:p>
        </p:txBody>
      </p:sp>
    </p:spTree>
    <p:extLst>
      <p:ext uri="{BB962C8B-B14F-4D97-AF65-F5344CB8AC3E}">
        <p14:creationId xmlns:p14="http://schemas.microsoft.com/office/powerpoint/2010/main" val="7707560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a:t>
            </a:r>
            <a:endParaRPr lang="en-GB" dirty="0"/>
          </a:p>
        </p:txBody>
      </p:sp>
      <p:sp>
        <p:nvSpPr>
          <p:cNvPr id="3" name="Content Placeholder 2"/>
          <p:cNvSpPr>
            <a:spLocks noGrp="1"/>
          </p:cNvSpPr>
          <p:nvPr>
            <p:ph idx="1"/>
          </p:nvPr>
        </p:nvSpPr>
        <p:spPr/>
        <p:txBody>
          <a:bodyPr/>
          <a:lstStyle/>
          <a:p>
            <a:r>
              <a:rPr lang="en-GB" dirty="0"/>
              <a:t>E</a:t>
            </a:r>
            <a:r>
              <a:rPr lang="en-GB" dirty="0" smtClean="0"/>
              <a:t>mphasis </a:t>
            </a:r>
            <a:r>
              <a:rPr lang="en-GB" dirty="0"/>
              <a:t>on production and real accomplishment. </a:t>
            </a:r>
          </a:p>
          <a:p>
            <a:r>
              <a:rPr lang="en-GB" dirty="0" smtClean="0"/>
              <a:t>Applying </a:t>
            </a:r>
            <a:r>
              <a:rPr lang="en-GB" dirty="0"/>
              <a:t>oneself </a:t>
            </a:r>
            <a:r>
              <a:rPr lang="en-GB" dirty="0" smtClean="0"/>
              <a:t>to </a:t>
            </a:r>
            <a:r>
              <a:rPr lang="en-GB" dirty="0"/>
              <a:t>given skills and </a:t>
            </a:r>
            <a:r>
              <a:rPr lang="en-GB" dirty="0" smtClean="0"/>
              <a:t>tasks, developing </a:t>
            </a:r>
            <a:r>
              <a:rPr lang="en-GB" dirty="0"/>
              <a:t>a sense of </a:t>
            </a:r>
            <a:r>
              <a:rPr lang="en-GB" dirty="0" smtClean="0"/>
              <a:t>industry and mastery.</a:t>
            </a:r>
          </a:p>
          <a:p>
            <a:r>
              <a:rPr lang="en-GB" dirty="0" smtClean="0"/>
              <a:t>A </a:t>
            </a:r>
            <a:r>
              <a:rPr lang="en-GB" dirty="0"/>
              <a:t>certain routine sets in and one develops a pattern of discipline and dedication to the tasks at hand. </a:t>
            </a:r>
          </a:p>
          <a:p>
            <a:endParaRPr lang="en-GB" dirty="0"/>
          </a:p>
        </p:txBody>
      </p:sp>
    </p:spTree>
    <p:extLst>
      <p:ext uri="{BB962C8B-B14F-4D97-AF65-F5344CB8AC3E}">
        <p14:creationId xmlns:p14="http://schemas.microsoft.com/office/powerpoint/2010/main" val="3656524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dangers</a:t>
            </a:r>
            <a:endParaRPr lang="en-GB" dirty="0"/>
          </a:p>
        </p:txBody>
      </p:sp>
      <p:sp>
        <p:nvSpPr>
          <p:cNvPr id="3" name="Content Placeholder 2"/>
          <p:cNvSpPr>
            <a:spLocks noGrp="1"/>
          </p:cNvSpPr>
          <p:nvPr>
            <p:ph idx="1"/>
          </p:nvPr>
        </p:nvSpPr>
        <p:spPr/>
        <p:txBody>
          <a:bodyPr/>
          <a:lstStyle/>
          <a:p>
            <a:r>
              <a:rPr lang="en-GB" dirty="0"/>
              <a:t>S</a:t>
            </a:r>
            <a:r>
              <a:rPr lang="en-GB" dirty="0" smtClean="0"/>
              <a:t>ense </a:t>
            </a:r>
            <a:r>
              <a:rPr lang="en-GB" dirty="0"/>
              <a:t>of inadequacy and </a:t>
            </a:r>
            <a:r>
              <a:rPr lang="en-GB" dirty="0" smtClean="0"/>
              <a:t>mediocrity</a:t>
            </a:r>
          </a:p>
          <a:p>
            <a:pPr lvl="1"/>
            <a:r>
              <a:rPr lang="en-GB" dirty="0" smtClean="0"/>
              <a:t>inadequately </a:t>
            </a:r>
            <a:r>
              <a:rPr lang="en-GB" dirty="0"/>
              <a:t>prepared for this stage of </a:t>
            </a:r>
            <a:r>
              <a:rPr lang="en-GB" dirty="0" smtClean="0"/>
              <a:t>life, or 	</a:t>
            </a:r>
          </a:p>
          <a:p>
            <a:pPr lvl="1"/>
            <a:r>
              <a:rPr lang="en-GB" dirty="0" smtClean="0"/>
              <a:t>unable </a:t>
            </a:r>
            <a:r>
              <a:rPr lang="en-GB" dirty="0"/>
              <a:t>to sustain the promise of the preceding </a:t>
            </a:r>
            <a:r>
              <a:rPr lang="en-GB" dirty="0" smtClean="0"/>
              <a:t>years.</a:t>
            </a:r>
          </a:p>
          <a:p>
            <a:r>
              <a:rPr lang="en-GB" dirty="0"/>
              <a:t>Being confronted with one’s own limitations in terms of skills, abilities, and interests.</a:t>
            </a:r>
          </a:p>
          <a:p>
            <a:pPr marL="0" indent="0">
              <a:buNone/>
            </a:pPr>
            <a:endParaRPr lang="en-GB" dirty="0"/>
          </a:p>
        </p:txBody>
      </p:sp>
    </p:spTree>
    <p:extLst>
      <p:ext uri="{BB962C8B-B14F-4D97-AF65-F5344CB8AC3E}">
        <p14:creationId xmlns:p14="http://schemas.microsoft.com/office/powerpoint/2010/main" val="1912097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challenge of decision-making</a:t>
            </a:r>
            <a:endParaRPr lang="en-GB" dirty="0"/>
          </a:p>
        </p:txBody>
      </p:sp>
      <p:sp>
        <p:nvSpPr>
          <p:cNvPr id="3" name="Content Placeholder 2"/>
          <p:cNvSpPr>
            <a:spLocks noGrp="1"/>
          </p:cNvSpPr>
          <p:nvPr>
            <p:ph idx="1"/>
          </p:nvPr>
        </p:nvSpPr>
        <p:spPr/>
        <p:txBody>
          <a:bodyPr/>
          <a:lstStyle/>
          <a:p>
            <a:r>
              <a:rPr lang="en-GB" dirty="0" smtClean="0"/>
              <a:t>Often caught in a culture whereby the priest is expected to make decisions that affect a large number of people without adequate support and expertise.</a:t>
            </a:r>
          </a:p>
          <a:p>
            <a:r>
              <a:rPr lang="en-GB" dirty="0" smtClean="0"/>
              <a:t>Having to deal with consequences of  previous decisions that were taken in haste, without appropriate consultation and/or expertise.</a:t>
            </a:r>
          </a:p>
          <a:p>
            <a:endParaRPr lang="en-GB" dirty="0"/>
          </a:p>
        </p:txBody>
      </p:sp>
    </p:spTree>
    <p:extLst>
      <p:ext uri="{BB962C8B-B14F-4D97-AF65-F5344CB8AC3E}">
        <p14:creationId xmlns:p14="http://schemas.microsoft.com/office/powerpoint/2010/main" val="237826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danger of burnout and fatigue</a:t>
            </a:r>
            <a:endParaRPr lang="en-GB" dirty="0"/>
          </a:p>
        </p:txBody>
      </p:sp>
      <p:sp>
        <p:nvSpPr>
          <p:cNvPr id="3" name="Content Placeholder 2"/>
          <p:cNvSpPr>
            <a:spLocks noGrp="1"/>
          </p:cNvSpPr>
          <p:nvPr>
            <p:ph idx="1"/>
          </p:nvPr>
        </p:nvSpPr>
        <p:spPr/>
        <p:txBody>
          <a:bodyPr>
            <a:normAutofit/>
          </a:bodyPr>
          <a:lstStyle/>
          <a:p>
            <a:r>
              <a:rPr lang="en-GB" dirty="0"/>
              <a:t>A</a:t>
            </a:r>
            <a:r>
              <a:rPr lang="en-GB" dirty="0" smtClean="0"/>
              <a:t> </a:t>
            </a:r>
            <a:r>
              <a:rPr lang="en-GB" dirty="0"/>
              <a:t>more fundamental </a:t>
            </a:r>
            <a:r>
              <a:rPr lang="en-GB" dirty="0" smtClean="0"/>
              <a:t>danger</a:t>
            </a:r>
            <a:r>
              <a:rPr lang="en-GB" dirty="0"/>
              <a:t> </a:t>
            </a:r>
            <a:r>
              <a:rPr lang="en-GB" dirty="0" smtClean="0"/>
              <a:t>– </a:t>
            </a:r>
            <a:r>
              <a:rPr lang="en-GB" dirty="0"/>
              <a:t>man’s restriction of himself and constriction of his horizons to include only his </a:t>
            </a:r>
            <a:r>
              <a:rPr lang="en-GB" dirty="0" smtClean="0"/>
              <a:t>work – hence, </a:t>
            </a:r>
            <a:r>
              <a:rPr lang="en-GB" dirty="0" err="1" smtClean="0"/>
              <a:t>workaholism</a:t>
            </a:r>
            <a:r>
              <a:rPr lang="en-GB" dirty="0" smtClean="0"/>
              <a:t>. </a:t>
            </a:r>
          </a:p>
          <a:p>
            <a:r>
              <a:rPr lang="en-GB" dirty="0" smtClean="0"/>
              <a:t>A pathology </a:t>
            </a:r>
            <a:r>
              <a:rPr lang="en-GB" dirty="0"/>
              <a:t>that masquerades as a positive strength.</a:t>
            </a:r>
            <a:endParaRPr lang="en-GB" dirty="0" smtClean="0"/>
          </a:p>
          <a:p>
            <a:r>
              <a:rPr lang="en-GB" dirty="0" smtClean="0"/>
              <a:t>If the priest </a:t>
            </a:r>
            <a:r>
              <a:rPr lang="en-GB" dirty="0"/>
              <a:t>accepts work as his only obligation, and </a:t>
            </a:r>
            <a:r>
              <a:rPr lang="en-GB" dirty="0" smtClean="0"/>
              <a:t>achievement </a:t>
            </a:r>
            <a:r>
              <a:rPr lang="en-GB" dirty="0"/>
              <a:t>as his only criterion of worthwhileness, he may become </a:t>
            </a:r>
            <a:r>
              <a:rPr lang="en-GB" dirty="0" smtClean="0"/>
              <a:t>subject to burnout and fatigue. </a:t>
            </a:r>
          </a:p>
          <a:p>
            <a:r>
              <a:rPr lang="en-GB" dirty="0" smtClean="0"/>
              <a:t>Most common in priests within this age group.</a:t>
            </a:r>
            <a:endParaRPr lang="en-GB" dirty="0"/>
          </a:p>
        </p:txBody>
      </p:sp>
    </p:spTree>
    <p:extLst>
      <p:ext uri="{BB962C8B-B14F-4D97-AF65-F5344CB8AC3E}">
        <p14:creationId xmlns:p14="http://schemas.microsoft.com/office/powerpoint/2010/main" val="2956544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On the other hand</a:t>
            </a:r>
            <a:endParaRPr lang="en-GB" dirty="0"/>
          </a:p>
        </p:txBody>
      </p:sp>
      <p:sp>
        <p:nvSpPr>
          <p:cNvPr id="3" name="Content Placeholder 2"/>
          <p:cNvSpPr>
            <a:spLocks noGrp="1"/>
          </p:cNvSpPr>
          <p:nvPr>
            <p:ph idx="1"/>
          </p:nvPr>
        </p:nvSpPr>
        <p:spPr/>
        <p:txBody>
          <a:bodyPr/>
          <a:lstStyle/>
          <a:p>
            <a:r>
              <a:rPr lang="en-GB" dirty="0" smtClean="0"/>
              <a:t>Possibility that the Church’s </a:t>
            </a:r>
            <a:r>
              <a:rPr lang="en-GB" dirty="0"/>
              <a:t>own institutions </a:t>
            </a:r>
            <a:r>
              <a:rPr lang="en-GB" dirty="0" smtClean="0"/>
              <a:t>are unable </a:t>
            </a:r>
            <a:r>
              <a:rPr lang="en-GB" dirty="0"/>
              <a:t>to make a place for this individual, to provide a context in which </a:t>
            </a:r>
            <a:r>
              <a:rPr lang="en-GB" dirty="0" smtClean="0"/>
              <a:t>he </a:t>
            </a:r>
            <a:r>
              <a:rPr lang="en-GB" dirty="0"/>
              <a:t>is able to employ and develop </a:t>
            </a:r>
            <a:r>
              <a:rPr lang="en-GB" dirty="0" smtClean="0"/>
              <a:t>his </a:t>
            </a:r>
            <a:r>
              <a:rPr lang="en-GB" dirty="0"/>
              <a:t>skills, abilities, </a:t>
            </a:r>
            <a:r>
              <a:rPr lang="en-GB" dirty="0" smtClean="0"/>
              <a:t>and interests</a:t>
            </a:r>
            <a:r>
              <a:rPr lang="en-GB" dirty="0"/>
              <a:t>. </a:t>
            </a:r>
            <a:endParaRPr lang="en-GB" dirty="0" smtClean="0"/>
          </a:p>
          <a:p>
            <a:r>
              <a:rPr lang="en-GB" dirty="0" smtClean="0"/>
              <a:t>This can lead frustration, struggle </a:t>
            </a:r>
            <a:r>
              <a:rPr lang="en-GB" dirty="0"/>
              <a:t>and disappointment for those whose training is not adequately </a:t>
            </a:r>
            <a:r>
              <a:rPr lang="en-GB" dirty="0" smtClean="0"/>
              <a:t>acknowledged </a:t>
            </a:r>
            <a:r>
              <a:rPr lang="en-GB" dirty="0"/>
              <a:t>by </a:t>
            </a:r>
            <a:r>
              <a:rPr lang="en-GB" dirty="0" smtClean="0"/>
              <a:t>the Church, society </a:t>
            </a:r>
            <a:r>
              <a:rPr lang="en-GB" dirty="0"/>
              <a:t>and its institutions</a:t>
            </a:r>
            <a:r>
              <a:rPr lang="en-GB" dirty="0" smtClean="0"/>
              <a:t>.</a:t>
            </a:r>
          </a:p>
          <a:p>
            <a:r>
              <a:rPr lang="en-GB" dirty="0" smtClean="0"/>
              <a:t>Also, what happen when we are forced to take a step back from our ordinary duties/apostolate due to the pandemic restrictions?</a:t>
            </a:r>
            <a:endParaRPr lang="en-GB" dirty="0"/>
          </a:p>
        </p:txBody>
      </p:sp>
    </p:spTree>
    <p:extLst>
      <p:ext uri="{BB962C8B-B14F-4D97-AF65-F5344CB8AC3E}">
        <p14:creationId xmlns:p14="http://schemas.microsoft.com/office/powerpoint/2010/main" val="1941714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Questioning identity</a:t>
            </a:r>
            <a:endParaRPr lang="en-GB" dirty="0"/>
          </a:p>
        </p:txBody>
      </p:sp>
      <p:sp>
        <p:nvSpPr>
          <p:cNvPr id="3" name="Content Placeholder 2"/>
          <p:cNvSpPr>
            <a:spLocks noGrp="1"/>
          </p:cNvSpPr>
          <p:nvPr>
            <p:ph idx="1"/>
          </p:nvPr>
        </p:nvSpPr>
        <p:spPr/>
        <p:txBody>
          <a:bodyPr/>
          <a:lstStyle/>
          <a:p>
            <a:r>
              <a:rPr lang="en-GB" dirty="0" smtClean="0"/>
              <a:t>Convictions </a:t>
            </a:r>
            <a:r>
              <a:rPr lang="en-GB" dirty="0"/>
              <a:t>relied on earlier are more or less questioned </a:t>
            </a:r>
            <a:r>
              <a:rPr lang="en-GB" dirty="0" smtClean="0"/>
              <a:t>again, leading to a </a:t>
            </a:r>
            <a:r>
              <a:rPr lang="en-GB" dirty="0"/>
              <a:t>time </a:t>
            </a:r>
            <a:r>
              <a:rPr lang="en-GB" dirty="0" smtClean="0"/>
              <a:t>of questioning</a:t>
            </a:r>
            <a:r>
              <a:rPr lang="en-GB" dirty="0"/>
              <a:t>, searching, and </a:t>
            </a:r>
            <a:r>
              <a:rPr lang="en-GB" dirty="0" smtClean="0"/>
              <a:t>refighting of earlier battles.</a:t>
            </a:r>
          </a:p>
          <a:p>
            <a:r>
              <a:rPr lang="en-GB" dirty="0"/>
              <a:t>One reflects on where one has been and where one is going. </a:t>
            </a:r>
            <a:endParaRPr lang="en-GB" dirty="0" smtClean="0"/>
          </a:p>
          <a:p>
            <a:r>
              <a:rPr lang="en-GB" dirty="0" smtClean="0"/>
              <a:t>The </a:t>
            </a:r>
            <a:r>
              <a:rPr lang="en-GB" dirty="0"/>
              <a:t>basic </a:t>
            </a:r>
            <a:r>
              <a:rPr lang="en-GB" dirty="0" smtClean="0"/>
              <a:t>issue centres </a:t>
            </a:r>
            <a:r>
              <a:rPr lang="en-GB" dirty="0"/>
              <a:t>on the fundamental question of “Who am I</a:t>
            </a:r>
            <a:r>
              <a:rPr lang="en-GB" dirty="0" smtClean="0"/>
              <a:t>?,” </a:t>
            </a:r>
            <a:r>
              <a:rPr lang="en-GB" dirty="0"/>
              <a:t>“What is becoming of me</a:t>
            </a:r>
            <a:r>
              <a:rPr lang="en-GB" dirty="0" smtClean="0"/>
              <a:t>?” or “For whom?”</a:t>
            </a:r>
            <a:endParaRPr lang="en-GB" dirty="0"/>
          </a:p>
          <a:p>
            <a:pPr marL="0" indent="0">
              <a:buNone/>
            </a:pPr>
            <a:endParaRPr lang="en-GB" dirty="0"/>
          </a:p>
        </p:txBody>
      </p:sp>
    </p:spTree>
    <p:extLst>
      <p:ext uri="{BB962C8B-B14F-4D97-AF65-F5344CB8AC3E}">
        <p14:creationId xmlns:p14="http://schemas.microsoft.com/office/powerpoint/2010/main" val="9476939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8"/>
            <a:ext cx="9603275" cy="3924231"/>
          </a:xfrm>
        </p:spPr>
        <p:txBody>
          <a:bodyPr>
            <a:normAutofit/>
          </a:bodyPr>
          <a:lstStyle/>
          <a:p>
            <a:r>
              <a:rPr lang="en-GB" dirty="0" smtClean="0"/>
              <a:t>May </a:t>
            </a:r>
            <a:r>
              <a:rPr lang="en-GB" dirty="0"/>
              <a:t>begin to question his assumption that work is </a:t>
            </a:r>
            <a:r>
              <a:rPr lang="en-GB" dirty="0" smtClean="0"/>
              <a:t>his </a:t>
            </a:r>
            <a:r>
              <a:rPr lang="en-GB" dirty="0"/>
              <a:t>only </a:t>
            </a:r>
            <a:r>
              <a:rPr lang="en-GB" dirty="0" smtClean="0"/>
              <a:t>obligation. </a:t>
            </a:r>
            <a:r>
              <a:rPr lang="en-GB" dirty="0"/>
              <a:t>This could lead to a major life change that is nonetheless true to one’s sense of inner identity</a:t>
            </a:r>
            <a:r>
              <a:rPr lang="en-GB" dirty="0" smtClean="0"/>
              <a:t>.</a:t>
            </a:r>
            <a:endParaRPr lang="en-GB" dirty="0" smtClean="0"/>
          </a:p>
          <a:p>
            <a:r>
              <a:rPr lang="en-GB" dirty="0" smtClean="0"/>
              <a:t>There </a:t>
            </a:r>
            <a:r>
              <a:rPr lang="en-GB" dirty="0"/>
              <a:t>may be no outward indications that an internal process of self-reflection leading to significant life changes is taking place.</a:t>
            </a:r>
          </a:p>
        </p:txBody>
      </p:sp>
    </p:spTree>
    <p:extLst>
      <p:ext uri="{BB962C8B-B14F-4D97-AF65-F5344CB8AC3E}">
        <p14:creationId xmlns:p14="http://schemas.microsoft.com/office/powerpoint/2010/main" val="422625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Seeking balance</a:t>
            </a:r>
            <a:endParaRPr lang="en-GB" dirty="0"/>
          </a:p>
        </p:txBody>
      </p:sp>
      <p:sp>
        <p:nvSpPr>
          <p:cNvPr id="3" name="Content Placeholder 2"/>
          <p:cNvSpPr>
            <a:spLocks noGrp="1"/>
          </p:cNvSpPr>
          <p:nvPr>
            <p:ph idx="1"/>
          </p:nvPr>
        </p:nvSpPr>
        <p:spPr/>
        <p:txBody>
          <a:bodyPr/>
          <a:lstStyle/>
          <a:p>
            <a:pPr marL="0" indent="0" fontAlgn="t">
              <a:buNone/>
            </a:pPr>
            <a:r>
              <a:rPr lang="en-GB" dirty="0"/>
              <a:t>Some questions for reflection to assess one’s balance in life:</a:t>
            </a:r>
          </a:p>
          <a:p>
            <a:pPr fontAlgn="t"/>
            <a:r>
              <a:rPr lang="en-GB" dirty="0"/>
              <a:t>Do I eat regularly and healthily?</a:t>
            </a:r>
          </a:p>
          <a:p>
            <a:pPr fontAlgn="t"/>
            <a:r>
              <a:rPr lang="en-GB" dirty="0"/>
              <a:t>Do I make time for exercise?</a:t>
            </a:r>
          </a:p>
          <a:p>
            <a:pPr fontAlgn="t"/>
            <a:r>
              <a:rPr lang="en-GB" dirty="0"/>
              <a:t>Do I attend to my medical and dental care?</a:t>
            </a:r>
          </a:p>
          <a:p>
            <a:pPr fontAlgn="t"/>
            <a:r>
              <a:rPr lang="en-GB" dirty="0"/>
              <a:t>Do I get enough sleep?</a:t>
            </a:r>
          </a:p>
          <a:p>
            <a:pPr fontAlgn="t"/>
            <a:r>
              <a:rPr lang="en-GB" dirty="0"/>
              <a:t>Do I take time away from phones and emails and texts?</a:t>
            </a:r>
          </a:p>
        </p:txBody>
      </p:sp>
    </p:spTree>
    <p:extLst>
      <p:ext uri="{BB962C8B-B14F-4D97-AF65-F5344CB8AC3E}">
        <p14:creationId xmlns:p14="http://schemas.microsoft.com/office/powerpoint/2010/main" val="1598528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fontAlgn="t"/>
            <a:r>
              <a:rPr lang="en-GB" dirty="0"/>
              <a:t>Do I make time for entertainment, sport, film or theatre?</a:t>
            </a:r>
          </a:p>
          <a:p>
            <a:pPr fontAlgn="t"/>
            <a:r>
              <a:rPr lang="en-GB" dirty="0"/>
              <a:t>Do I regularly make a list of things I’m grateful for in life?</a:t>
            </a:r>
          </a:p>
          <a:p>
            <a:pPr fontAlgn="t"/>
            <a:r>
              <a:rPr lang="en-GB" dirty="0"/>
              <a:t>Do I try at times not to be in charge or the expert?</a:t>
            </a:r>
          </a:p>
          <a:p>
            <a:pPr fontAlgn="t"/>
            <a:r>
              <a:rPr lang="en-GB" dirty="0"/>
              <a:t>Am I vulnerable with myself, others, God?</a:t>
            </a:r>
          </a:p>
          <a:p>
            <a:pPr fontAlgn="t"/>
            <a:r>
              <a:rPr lang="en-GB" dirty="0"/>
              <a:t>Do I pray daily?</a:t>
            </a:r>
          </a:p>
          <a:p>
            <a:pPr fontAlgn="t"/>
            <a:r>
              <a:rPr lang="en-GB" dirty="0"/>
              <a:t>Do I spend time in nature?</a:t>
            </a:r>
          </a:p>
          <a:p>
            <a:pPr fontAlgn="t"/>
            <a:r>
              <a:rPr lang="en-GB" dirty="0"/>
              <a:t>Do I spend time with good books and music, regularly?</a:t>
            </a:r>
          </a:p>
        </p:txBody>
      </p:sp>
    </p:spTree>
    <p:extLst>
      <p:ext uri="{BB962C8B-B14F-4D97-AF65-F5344CB8AC3E}">
        <p14:creationId xmlns:p14="http://schemas.microsoft.com/office/powerpoint/2010/main" val="3777469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pPr fontAlgn="t"/>
            <a:r>
              <a:rPr lang="en-GB" dirty="0"/>
              <a:t>Am I open to not knowing?</a:t>
            </a:r>
          </a:p>
          <a:p>
            <a:pPr fontAlgn="t"/>
            <a:r>
              <a:rPr lang="en-GB" dirty="0"/>
              <a:t>Do I stay in touch with friends and family regularly?</a:t>
            </a:r>
          </a:p>
          <a:p>
            <a:pPr fontAlgn="t"/>
            <a:r>
              <a:rPr lang="en-GB" dirty="0"/>
              <a:t>Do I cherish people who give me honest feedback?</a:t>
            </a:r>
          </a:p>
          <a:p>
            <a:pPr fontAlgn="t"/>
            <a:r>
              <a:rPr lang="en-GB" dirty="0"/>
              <a:t>Do I take time to chat with others</a:t>
            </a:r>
            <a:r>
              <a:rPr lang="en-GB" dirty="0" smtClean="0"/>
              <a:t>?</a:t>
            </a:r>
          </a:p>
          <a:p>
            <a:pPr fontAlgn="t"/>
            <a:r>
              <a:rPr lang="en-GB" dirty="0" smtClean="0"/>
              <a:t>Am I able to be with myself and my thoughts, feelings?</a:t>
            </a:r>
            <a:endParaRPr lang="en-GB" dirty="0"/>
          </a:p>
          <a:p>
            <a:pPr fontAlgn="t"/>
            <a:r>
              <a:rPr lang="en-GB" dirty="0"/>
              <a:t>Do I accept that any given day things will remain undone?</a:t>
            </a:r>
          </a:p>
          <a:p>
            <a:pPr fontAlgn="t"/>
            <a:r>
              <a:rPr lang="en-GB" dirty="0"/>
              <a:t>Do I get regular supervision or peer support?</a:t>
            </a:r>
          </a:p>
        </p:txBody>
      </p:sp>
    </p:spTree>
    <p:extLst>
      <p:ext uri="{BB962C8B-B14F-4D97-AF65-F5344CB8AC3E}">
        <p14:creationId xmlns:p14="http://schemas.microsoft.com/office/powerpoint/2010/main" val="8512057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fontAlgn="t"/>
            <a:r>
              <a:rPr lang="en-GB" dirty="0"/>
              <a:t>Do I have realistic expectations for myself and others, e.g. human, vulnerable, imperfect?</a:t>
            </a:r>
          </a:p>
          <a:p>
            <a:pPr fontAlgn="t"/>
            <a:r>
              <a:rPr lang="en-GB" dirty="0"/>
              <a:t>Am I learning to be mutual in my friendships (self-disclosing, empathic, able to give and receive challenge or feedback)?</a:t>
            </a:r>
          </a:p>
          <a:p>
            <a:pPr fontAlgn="t"/>
            <a:r>
              <a:rPr lang="en-GB" dirty="0"/>
              <a:t>Do I invest time and energy in updating myself professionally, emotionally, spiritually?</a:t>
            </a:r>
          </a:p>
        </p:txBody>
      </p:sp>
    </p:spTree>
    <p:extLst>
      <p:ext uri="{BB962C8B-B14F-4D97-AF65-F5344CB8AC3E}">
        <p14:creationId xmlns:p14="http://schemas.microsoft.com/office/powerpoint/2010/main" val="30511295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fontAlgn="t"/>
            <a:r>
              <a:rPr lang="en-GB" dirty="0"/>
              <a:t>Am I learning to be more intimate with others – to get my human needs for appreciation, intimacy, touch, affection, and caring – met with a variety of people in healthy and appropriate ways?</a:t>
            </a:r>
          </a:p>
          <a:p>
            <a:pPr fontAlgn="t"/>
            <a:r>
              <a:rPr lang="en-GB" dirty="0"/>
              <a:t>Do I take holidays each </a:t>
            </a:r>
            <a:r>
              <a:rPr lang="en-GB" dirty="0" smtClean="0"/>
              <a:t>year?</a:t>
            </a:r>
            <a:endParaRPr lang="en-GB" dirty="0"/>
          </a:p>
          <a:p>
            <a:pPr fontAlgn="t"/>
            <a:r>
              <a:rPr lang="en-GB" dirty="0"/>
              <a:t>Do I make an annual retreat?</a:t>
            </a:r>
          </a:p>
          <a:p>
            <a:pPr fontAlgn="t"/>
            <a:r>
              <a:rPr lang="en-GB" dirty="0"/>
              <a:t>Do I attend professional development training regularly?</a:t>
            </a:r>
          </a:p>
          <a:p>
            <a:pPr fontAlgn="t"/>
            <a:r>
              <a:rPr lang="en-GB" dirty="0"/>
              <a:t>Do I take a sabbatical (of at least 3 months) every ten years?</a:t>
            </a:r>
          </a:p>
        </p:txBody>
      </p:sp>
    </p:spTree>
    <p:extLst>
      <p:ext uri="{BB962C8B-B14F-4D97-AF65-F5344CB8AC3E}">
        <p14:creationId xmlns:p14="http://schemas.microsoft.com/office/powerpoint/2010/main" val="13389960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8"/>
            <a:ext cx="9603275" cy="3564013"/>
          </a:xfrm>
        </p:spPr>
        <p:txBody>
          <a:bodyPr>
            <a:normAutofit/>
          </a:bodyPr>
          <a:lstStyle/>
          <a:p>
            <a:pPr fontAlgn="t"/>
            <a:r>
              <a:rPr lang="en-GB" dirty="0"/>
              <a:t>For balance in life we need to develop an awareness of our feelings and a skill in reading them.    </a:t>
            </a:r>
            <a:endParaRPr lang="en-GB" dirty="0" smtClean="0"/>
          </a:p>
          <a:p>
            <a:pPr fontAlgn="t"/>
            <a:r>
              <a:rPr lang="en-GB" dirty="0" smtClean="0"/>
              <a:t>The </a:t>
            </a:r>
            <a:r>
              <a:rPr lang="en-GB" dirty="0"/>
              <a:t>skill in befriending </a:t>
            </a:r>
            <a:r>
              <a:rPr lang="en-GB" dirty="0" smtClean="0"/>
              <a:t>feelings </a:t>
            </a:r>
            <a:r>
              <a:rPr lang="en-GB" dirty="0"/>
              <a:t>and learning from them </a:t>
            </a:r>
            <a:r>
              <a:rPr lang="en-GB" dirty="0" smtClean="0"/>
              <a:t>is often not considered </a:t>
            </a:r>
            <a:r>
              <a:rPr lang="en-GB" dirty="0"/>
              <a:t>part of </a:t>
            </a:r>
            <a:r>
              <a:rPr lang="en-GB" dirty="0" smtClean="0"/>
              <a:t>one’s </a:t>
            </a:r>
            <a:r>
              <a:rPr lang="en-GB" dirty="0"/>
              <a:t>development </a:t>
            </a:r>
            <a:r>
              <a:rPr lang="en-GB" dirty="0" smtClean="0"/>
              <a:t>as a man</a:t>
            </a:r>
            <a:r>
              <a:rPr lang="en-GB" dirty="0"/>
              <a:t>.  For healthy balance in life and ministry it is a crucial skill to develop. </a:t>
            </a:r>
          </a:p>
          <a:p>
            <a:pPr fontAlgn="t"/>
            <a:r>
              <a:rPr lang="en-GB" dirty="0"/>
              <a:t>I</a:t>
            </a:r>
            <a:r>
              <a:rPr lang="en-GB" dirty="0" smtClean="0"/>
              <a:t>t </a:t>
            </a:r>
            <a:r>
              <a:rPr lang="en-GB" dirty="0"/>
              <a:t>is also important that we not get caught in the trap of “only seeking confirmatory </a:t>
            </a:r>
            <a:r>
              <a:rPr lang="en-GB" dirty="0" smtClean="0"/>
              <a:t>experiences” and </a:t>
            </a:r>
            <a:r>
              <a:rPr lang="en-GB" dirty="0"/>
              <a:t>avoiding whatever is unfamiliar or different. </a:t>
            </a:r>
          </a:p>
        </p:txBody>
      </p:sp>
    </p:spTree>
    <p:extLst>
      <p:ext uri="{BB962C8B-B14F-4D97-AF65-F5344CB8AC3E}">
        <p14:creationId xmlns:p14="http://schemas.microsoft.com/office/powerpoint/2010/main" val="30772870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challenge of expectations</a:t>
            </a:r>
            <a:endParaRPr lang="en-GB" dirty="0"/>
          </a:p>
        </p:txBody>
      </p:sp>
      <p:sp>
        <p:nvSpPr>
          <p:cNvPr id="3" name="Content Placeholder 2"/>
          <p:cNvSpPr>
            <a:spLocks noGrp="1"/>
          </p:cNvSpPr>
          <p:nvPr>
            <p:ph idx="1"/>
          </p:nvPr>
        </p:nvSpPr>
        <p:spPr>
          <a:xfrm>
            <a:off x="1130270" y="2171768"/>
            <a:ext cx="9603275" cy="3970413"/>
          </a:xfrm>
        </p:spPr>
        <p:txBody>
          <a:bodyPr>
            <a:normAutofit lnSpcReduction="10000"/>
          </a:bodyPr>
          <a:lstStyle/>
          <a:p>
            <a:r>
              <a:rPr lang="en-GB" dirty="0"/>
              <a:t>Conformity to expectations </a:t>
            </a:r>
            <a:r>
              <a:rPr lang="en-GB" dirty="0" smtClean="0"/>
              <a:t>can be one of </a:t>
            </a:r>
            <a:r>
              <a:rPr lang="en-GB" dirty="0"/>
              <a:t>the surest way of </a:t>
            </a:r>
            <a:r>
              <a:rPr lang="en-GB" dirty="0" smtClean="0"/>
              <a:t>gaining approval</a:t>
            </a:r>
            <a:r>
              <a:rPr lang="en-GB" dirty="0" smtClean="0"/>
              <a:t>… this is learnt from a very young age. </a:t>
            </a:r>
          </a:p>
          <a:p>
            <a:r>
              <a:rPr lang="en-GB" dirty="0" smtClean="0"/>
              <a:t>Often confirmed during our formation, and includes </a:t>
            </a:r>
            <a:r>
              <a:rPr lang="en-GB" dirty="0" smtClean="0"/>
              <a:t>being 'passed‘ for </a:t>
            </a:r>
            <a:r>
              <a:rPr lang="en-GB" dirty="0" smtClean="0"/>
              <a:t>ordination and other titles: </a:t>
            </a:r>
            <a:r>
              <a:rPr lang="en-GB" dirty="0"/>
              <a:t>to be seen by the right people in the right </a:t>
            </a:r>
            <a:r>
              <a:rPr lang="en-GB" dirty="0" smtClean="0"/>
              <a:t>places at the </a:t>
            </a:r>
            <a:r>
              <a:rPr lang="en-GB" dirty="0"/>
              <a:t>right time doing the right thing. </a:t>
            </a:r>
            <a:endParaRPr lang="en-GB" dirty="0" smtClean="0"/>
          </a:p>
          <a:p>
            <a:r>
              <a:rPr lang="en-GB" dirty="0" smtClean="0"/>
              <a:t>However, the </a:t>
            </a:r>
            <a:r>
              <a:rPr lang="en-GB" dirty="0"/>
              <a:t>priest will inevitably find </a:t>
            </a:r>
            <a:r>
              <a:rPr lang="en-GB" dirty="0" smtClean="0"/>
              <a:t>himself caught between </a:t>
            </a:r>
            <a:r>
              <a:rPr lang="en-GB" dirty="0"/>
              <a:t>conflicting viewpoints and expectations, and expected to make decisions accordingly. </a:t>
            </a:r>
            <a:endParaRPr lang="en-GB" dirty="0" smtClean="0"/>
          </a:p>
          <a:p>
            <a:r>
              <a:rPr lang="en-GB" dirty="0"/>
              <a:t>Ideally, the priest acquires a balance between inner-directedness and other-directedness.</a:t>
            </a:r>
          </a:p>
          <a:p>
            <a:endParaRPr lang="en-GB" dirty="0" smtClean="0"/>
          </a:p>
        </p:txBody>
      </p:sp>
    </p:spTree>
    <p:extLst>
      <p:ext uri="{BB962C8B-B14F-4D97-AF65-F5344CB8AC3E}">
        <p14:creationId xmlns:p14="http://schemas.microsoft.com/office/powerpoint/2010/main" val="2897247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850340"/>
          </a:xfrm>
        </p:spPr>
        <p:txBody>
          <a:bodyPr>
            <a:normAutofit/>
          </a:bodyPr>
          <a:lstStyle/>
          <a:p>
            <a:r>
              <a:rPr lang="en-GB" dirty="0" smtClean="0"/>
              <a:t>Thus, he </a:t>
            </a:r>
            <a:r>
              <a:rPr lang="en-GB" dirty="0"/>
              <a:t>is sensitive to people's approval, affection and goodwill while maintaining </a:t>
            </a:r>
            <a:r>
              <a:rPr lang="en-GB" dirty="0" smtClean="0"/>
              <a:t>fidelity to his values. </a:t>
            </a:r>
            <a:r>
              <a:rPr lang="en-GB" dirty="0"/>
              <a:t>He will have developed a way of living in which he has both confidence in himself and respect for others.</a:t>
            </a:r>
          </a:p>
          <a:p>
            <a:r>
              <a:rPr lang="en-GB" dirty="0"/>
              <a:t>According to research, half of the priests are more comfortable when directed by others, prefer to do what they are told rather than take initiatives, and are strongly motivated by others' approval. </a:t>
            </a:r>
            <a:endParaRPr lang="en-GB" dirty="0" smtClean="0"/>
          </a:p>
          <a:p>
            <a:r>
              <a:rPr lang="en-GB" dirty="0"/>
              <a:t>Might lead to resentment and </a:t>
            </a:r>
            <a:r>
              <a:rPr lang="en-GB" dirty="0" smtClean="0"/>
              <a:t>entitlement. </a:t>
            </a:r>
          </a:p>
          <a:p>
            <a:r>
              <a:rPr lang="en-GB" dirty="0" smtClean="0"/>
              <a:t>In face of authority, the lack of balance might lead to </a:t>
            </a:r>
            <a:r>
              <a:rPr lang="en-GB" dirty="0"/>
              <a:t>meek submission or to mindless </a:t>
            </a:r>
            <a:r>
              <a:rPr lang="en-GB" dirty="0" smtClean="0"/>
              <a:t>rebellion.</a:t>
            </a:r>
            <a:endParaRPr lang="en-GB" dirty="0"/>
          </a:p>
          <a:p>
            <a:endParaRPr lang="en-GB" dirty="0"/>
          </a:p>
          <a:p>
            <a:endParaRPr lang="en-GB" dirty="0"/>
          </a:p>
        </p:txBody>
      </p:sp>
    </p:spTree>
    <p:extLst>
      <p:ext uri="{BB962C8B-B14F-4D97-AF65-F5344CB8AC3E}">
        <p14:creationId xmlns:p14="http://schemas.microsoft.com/office/powerpoint/2010/main" val="2570074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988886"/>
          </a:xfrm>
        </p:spPr>
        <p:txBody>
          <a:bodyPr>
            <a:normAutofit/>
          </a:bodyPr>
          <a:lstStyle/>
          <a:p>
            <a:r>
              <a:rPr lang="en-GB" dirty="0"/>
              <a:t>The question of inner-directedness and proper autonomy </a:t>
            </a:r>
            <a:r>
              <a:rPr lang="en-GB" dirty="0" smtClean="0"/>
              <a:t>has even </a:t>
            </a:r>
            <a:r>
              <a:rPr lang="en-GB" dirty="0"/>
              <a:t>further implications in the whole area of </a:t>
            </a:r>
            <a:r>
              <a:rPr lang="en-GB" dirty="0" smtClean="0"/>
              <a:t>self-concept</a:t>
            </a:r>
            <a:r>
              <a:rPr lang="en-GB" dirty="0"/>
              <a:t> </a:t>
            </a:r>
            <a:r>
              <a:rPr lang="en-GB" dirty="0" smtClean="0"/>
              <a:t>– an </a:t>
            </a:r>
            <a:r>
              <a:rPr lang="en-GB" dirty="0"/>
              <a:t>accurate self-perception and a </a:t>
            </a:r>
            <a:r>
              <a:rPr lang="en-GB" dirty="0" smtClean="0"/>
              <a:t>loving self-acceptance</a:t>
            </a:r>
            <a:r>
              <a:rPr lang="en-GB" dirty="0"/>
              <a:t>, without which surrender of the self to </a:t>
            </a:r>
            <a:r>
              <a:rPr lang="en-GB" dirty="0" smtClean="0"/>
              <a:t>radical conversion </a:t>
            </a:r>
            <a:r>
              <a:rPr lang="en-GB" dirty="0"/>
              <a:t>is probably impossible. </a:t>
            </a:r>
            <a:endParaRPr lang="en-GB" dirty="0" smtClean="0"/>
          </a:p>
          <a:p>
            <a:r>
              <a:rPr lang="en-GB" dirty="0" smtClean="0"/>
              <a:t>Such </a:t>
            </a:r>
            <a:r>
              <a:rPr lang="en-GB" dirty="0"/>
              <a:t>a knowledge </a:t>
            </a:r>
            <a:r>
              <a:rPr lang="en-GB" dirty="0" smtClean="0"/>
              <a:t>of self </a:t>
            </a:r>
            <a:r>
              <a:rPr lang="en-GB" dirty="0"/>
              <a:t>will embrace weaknesses, certainly, but must equally </a:t>
            </a:r>
            <a:r>
              <a:rPr lang="en-GB" dirty="0" smtClean="0"/>
              <a:t>acknowledge gifts </a:t>
            </a:r>
            <a:r>
              <a:rPr lang="en-GB" dirty="0"/>
              <a:t>and </a:t>
            </a:r>
            <a:r>
              <a:rPr lang="en-GB" dirty="0" smtClean="0"/>
              <a:t>talents. </a:t>
            </a:r>
            <a:endParaRPr lang="en-GB" dirty="0"/>
          </a:p>
        </p:txBody>
      </p:sp>
    </p:spTree>
    <p:extLst>
      <p:ext uri="{BB962C8B-B14F-4D97-AF65-F5344CB8AC3E}">
        <p14:creationId xmlns:p14="http://schemas.microsoft.com/office/powerpoint/2010/main" val="2782201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8"/>
            <a:ext cx="9603275" cy="3868813"/>
          </a:xfrm>
        </p:spPr>
        <p:txBody>
          <a:bodyPr>
            <a:normAutofit/>
          </a:bodyPr>
          <a:lstStyle/>
          <a:p>
            <a:r>
              <a:rPr lang="en-GB" dirty="0"/>
              <a:t>How can pre-ordination formation be so structured as to encourage</a:t>
            </a:r>
            <a:r>
              <a:rPr lang="en-GB" i="1" dirty="0"/>
              <a:t> </a:t>
            </a:r>
            <a:r>
              <a:rPr lang="en-GB" dirty="0"/>
              <a:t>both the development of autonomy and inner-directedness on the one hand, while requiring conformity and accountability to certain prerequisites on the other</a:t>
            </a:r>
            <a:r>
              <a:rPr lang="en-GB" dirty="0" smtClean="0"/>
              <a:t>?</a:t>
            </a:r>
          </a:p>
          <a:p>
            <a:r>
              <a:rPr lang="en-GB" dirty="0" smtClean="0"/>
              <a:t>Formational </a:t>
            </a:r>
            <a:r>
              <a:rPr lang="en-GB" dirty="0"/>
              <a:t>practice must, therefore, attend to the fostering of responsibility as an ingredient of </a:t>
            </a:r>
            <a:r>
              <a:rPr lang="en-GB" dirty="0" smtClean="0"/>
              <a:t>inner-directedness, </a:t>
            </a:r>
            <a:r>
              <a:rPr lang="en-GB" dirty="0"/>
              <a:t>not only as a model for the seminarian's future style, but also for his spiritual well-being, enhancing an environment in which the conversion process can more easily be embraced.</a:t>
            </a:r>
          </a:p>
        </p:txBody>
      </p:sp>
    </p:spTree>
    <p:extLst>
      <p:ext uri="{BB962C8B-B14F-4D97-AF65-F5344CB8AC3E}">
        <p14:creationId xmlns:p14="http://schemas.microsoft.com/office/powerpoint/2010/main" val="21834897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How can we improve the provision of support from the Church, thus fostering accountability, and improve communication?</a:t>
            </a:r>
          </a:p>
          <a:p>
            <a:r>
              <a:rPr lang="en-GB" dirty="0" smtClean="0"/>
              <a:t>Can we foster a culture of giving and receiving feedback, against the certainty of support and understanding? </a:t>
            </a:r>
          </a:p>
          <a:p>
            <a:r>
              <a:rPr lang="en-GB" dirty="0" smtClean="0"/>
              <a:t>Can we foster a balance between accountability to the institution and a space for personal agency/initiative?</a:t>
            </a:r>
          </a:p>
        </p:txBody>
      </p:sp>
    </p:spTree>
    <p:extLst>
      <p:ext uri="{BB962C8B-B14F-4D97-AF65-F5344CB8AC3E}">
        <p14:creationId xmlns:p14="http://schemas.microsoft.com/office/powerpoint/2010/main" val="876426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importance of boundaries</a:t>
            </a:r>
            <a:endParaRPr lang="en-GB" dirty="0"/>
          </a:p>
        </p:txBody>
      </p:sp>
      <p:sp>
        <p:nvSpPr>
          <p:cNvPr id="3" name="Content Placeholder 2"/>
          <p:cNvSpPr>
            <a:spLocks noGrp="1"/>
          </p:cNvSpPr>
          <p:nvPr>
            <p:ph idx="1"/>
          </p:nvPr>
        </p:nvSpPr>
        <p:spPr>
          <a:xfrm>
            <a:off x="1130270" y="2171769"/>
            <a:ext cx="9603275" cy="3582486"/>
          </a:xfrm>
        </p:spPr>
        <p:txBody>
          <a:bodyPr/>
          <a:lstStyle/>
          <a:p>
            <a:r>
              <a:rPr lang="en-GB" dirty="0" smtClean="0"/>
              <a:t>Help </a:t>
            </a:r>
            <a:r>
              <a:rPr lang="en-GB" dirty="0"/>
              <a:t>to establish clear roles and expectations; they also serve to protect and preserve the integrity of </a:t>
            </a:r>
            <a:r>
              <a:rPr lang="en-GB" dirty="0" smtClean="0"/>
              <a:t>relationships.</a:t>
            </a:r>
          </a:p>
          <a:p>
            <a:r>
              <a:rPr lang="en-GB" dirty="0" smtClean="0"/>
              <a:t>Being available for the other whilst attending to one’ own needs.</a:t>
            </a:r>
          </a:p>
          <a:p>
            <a:r>
              <a:rPr lang="en-GB" dirty="0" smtClean="0"/>
              <a:t>Not doing </a:t>
            </a:r>
            <a:r>
              <a:rPr lang="en-GB" dirty="0"/>
              <a:t>for the other person what they can do for themselves</a:t>
            </a:r>
            <a:r>
              <a:rPr lang="en-GB" dirty="0" smtClean="0"/>
              <a:t>.</a:t>
            </a:r>
          </a:p>
          <a:p>
            <a:r>
              <a:rPr lang="en-GB" dirty="0" smtClean="0"/>
              <a:t>Knowing when to refer</a:t>
            </a:r>
            <a:r>
              <a:rPr lang="en-GB" dirty="0"/>
              <a:t>. </a:t>
            </a:r>
            <a:endParaRPr lang="en-GB" dirty="0" smtClean="0"/>
          </a:p>
          <a:p>
            <a:endParaRPr lang="en-GB" dirty="0"/>
          </a:p>
          <a:p>
            <a:r>
              <a:rPr lang="en-GB" sz="2200" b="1" i="1" dirty="0" smtClean="0"/>
              <a:t>Whose </a:t>
            </a:r>
            <a:r>
              <a:rPr lang="en-GB" sz="2200" b="1" i="1" dirty="0"/>
              <a:t>needs are being met?</a:t>
            </a:r>
          </a:p>
          <a:p>
            <a:endParaRPr lang="en-GB" dirty="0" smtClean="0"/>
          </a:p>
          <a:p>
            <a:pPr marL="0" indent="0">
              <a:buNone/>
            </a:pPr>
            <a:endParaRPr lang="en-GB" dirty="0"/>
          </a:p>
        </p:txBody>
      </p:sp>
    </p:spTree>
    <p:extLst>
      <p:ext uri="{BB962C8B-B14F-4D97-AF65-F5344CB8AC3E}">
        <p14:creationId xmlns:p14="http://schemas.microsoft.com/office/powerpoint/2010/main" val="29840604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“In our day to day pastoral contacts with people, approach each encounter as if we want our closest associates and friends – those who respect and trust us most – to know exactly how we are conducting ourselves</a:t>
            </a:r>
            <a:r>
              <a:rPr lang="en-GB" dirty="0" smtClean="0"/>
              <a:t>.”</a:t>
            </a:r>
          </a:p>
          <a:p>
            <a:pPr lvl="1"/>
            <a:r>
              <a:rPr lang="en-GB" dirty="0" smtClean="0"/>
              <a:t>John </a:t>
            </a:r>
            <a:r>
              <a:rPr lang="en-GB" dirty="0" err="1" smtClean="0"/>
              <a:t>Heagle</a:t>
            </a:r>
            <a:endParaRPr lang="en-GB" dirty="0"/>
          </a:p>
        </p:txBody>
      </p:sp>
    </p:spTree>
    <p:extLst>
      <p:ext uri="{BB962C8B-B14F-4D97-AF65-F5344CB8AC3E}">
        <p14:creationId xmlns:p14="http://schemas.microsoft.com/office/powerpoint/2010/main" val="3363896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Loneliness</a:t>
            </a:r>
            <a:endParaRPr lang="en-GB" dirty="0"/>
          </a:p>
        </p:txBody>
      </p:sp>
      <p:sp>
        <p:nvSpPr>
          <p:cNvPr id="3" name="Content Placeholder 2"/>
          <p:cNvSpPr>
            <a:spLocks noGrp="1"/>
          </p:cNvSpPr>
          <p:nvPr>
            <p:ph idx="1"/>
          </p:nvPr>
        </p:nvSpPr>
        <p:spPr>
          <a:xfrm>
            <a:off x="1130270" y="2171768"/>
            <a:ext cx="9603275" cy="3776449"/>
          </a:xfrm>
        </p:spPr>
        <p:txBody>
          <a:bodyPr>
            <a:normAutofit/>
          </a:bodyPr>
          <a:lstStyle/>
          <a:p>
            <a:r>
              <a:rPr lang="en-GB" dirty="0" smtClean="0"/>
              <a:t>Loneliness </a:t>
            </a:r>
            <a:r>
              <a:rPr lang="en-GB" dirty="0"/>
              <a:t>can prove to be one of the most challenging and testing features of the priestly life</a:t>
            </a:r>
            <a:r>
              <a:rPr lang="en-GB" dirty="0" smtClean="0"/>
              <a:t>.</a:t>
            </a:r>
            <a:r>
              <a:rPr lang="en-GB" dirty="0"/>
              <a:t> </a:t>
            </a:r>
            <a:r>
              <a:rPr lang="en-GB" dirty="0" smtClean="0"/>
              <a:t>By </a:t>
            </a:r>
            <a:r>
              <a:rPr lang="en-GB" dirty="0"/>
              <a:t>sacrificing the spousal union that most men and women enjoy in marriage, priests are confronted by the full force of this “original solitude”.</a:t>
            </a:r>
            <a:endParaRPr lang="en-GB" dirty="0" smtClean="0"/>
          </a:p>
          <a:p>
            <a:r>
              <a:rPr lang="en-GB" dirty="0"/>
              <a:t>Loneliness is the absence of companionship, a failure to create and sustain a web of meaningful, supportive attachments. </a:t>
            </a:r>
          </a:p>
          <a:p>
            <a:pPr marL="0" indent="0">
              <a:buNone/>
            </a:pPr>
            <a:endParaRPr lang="en-GB" dirty="0"/>
          </a:p>
        </p:txBody>
      </p:sp>
    </p:spTree>
    <p:extLst>
      <p:ext uri="{BB962C8B-B14F-4D97-AF65-F5344CB8AC3E}">
        <p14:creationId xmlns:p14="http://schemas.microsoft.com/office/powerpoint/2010/main" val="17538967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850340"/>
          </a:xfrm>
        </p:spPr>
        <p:txBody>
          <a:bodyPr/>
          <a:lstStyle/>
          <a:p>
            <a:r>
              <a:rPr lang="en-GB" dirty="0"/>
              <a:t>As seminarians, men are trained to be priests while living together in community for 6 to 8 years. </a:t>
            </a:r>
            <a:endParaRPr lang="en-GB" dirty="0" smtClean="0"/>
          </a:p>
          <a:p>
            <a:r>
              <a:rPr lang="en-GB" dirty="0" smtClean="0"/>
              <a:t>Once </a:t>
            </a:r>
            <a:r>
              <a:rPr lang="en-GB" dirty="0"/>
              <a:t>ordained, priests’ living conditions abruptly shift as they are typically assigned to parishes where they live outside of a priestly communal context. Many priests live alone in a </a:t>
            </a:r>
            <a:r>
              <a:rPr lang="en-GB" dirty="0" smtClean="0"/>
              <a:t>presbytery </a:t>
            </a:r>
            <a:r>
              <a:rPr lang="en-GB" dirty="0"/>
              <a:t>while serving an ever-larger number of parishioners (</a:t>
            </a:r>
            <a:r>
              <a:rPr lang="en-GB" dirty="0" smtClean="0"/>
              <a:t>Virginia, </a:t>
            </a:r>
            <a:r>
              <a:rPr lang="en-GB" dirty="0"/>
              <a:t>1998; </a:t>
            </a:r>
            <a:r>
              <a:rPr lang="en-GB" dirty="0" err="1"/>
              <a:t>Zech</a:t>
            </a:r>
            <a:r>
              <a:rPr lang="en-GB" dirty="0"/>
              <a:t> &amp;</a:t>
            </a:r>
            <a:r>
              <a:rPr lang="en-GB" dirty="0" smtClean="0"/>
              <a:t> Gautier, </a:t>
            </a:r>
            <a:r>
              <a:rPr lang="en-GB" dirty="0"/>
              <a:t>2004). </a:t>
            </a:r>
            <a:endParaRPr lang="en-GB" dirty="0" smtClean="0"/>
          </a:p>
          <a:p>
            <a:endParaRPr lang="en-GB" dirty="0"/>
          </a:p>
        </p:txBody>
      </p:sp>
    </p:spTree>
    <p:extLst>
      <p:ext uri="{BB962C8B-B14F-4D97-AF65-F5344CB8AC3E}">
        <p14:creationId xmlns:p14="http://schemas.microsoft.com/office/powerpoint/2010/main" val="7369060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Additionally, </a:t>
            </a:r>
            <a:r>
              <a:rPr lang="en-GB" dirty="0"/>
              <a:t>s</a:t>
            </a:r>
            <a:r>
              <a:rPr lang="en-GB" dirty="0" smtClean="0"/>
              <a:t>ecular </a:t>
            </a:r>
            <a:r>
              <a:rPr lang="en-GB" dirty="0"/>
              <a:t>priests are designed to live a nomadic lifestyle as they move from one parish to another. They are largely itinerants and, increasingly so, as new pastoral demands have to be met by fewer priests. </a:t>
            </a:r>
            <a:endParaRPr lang="en-GB" dirty="0" smtClean="0"/>
          </a:p>
          <a:p>
            <a:r>
              <a:rPr lang="en-GB" dirty="0" smtClean="0"/>
              <a:t>If </a:t>
            </a:r>
            <a:r>
              <a:rPr lang="en-GB" dirty="0"/>
              <a:t>the expectation is that a priest is likely to be appointed elsewhere after a short period of time, then it may be that pastoral and personal attachments with others remain more superficial as it becomes difficult for relationships to germinate and mature at their own pace.</a:t>
            </a:r>
          </a:p>
        </p:txBody>
      </p:sp>
    </p:spTree>
    <p:extLst>
      <p:ext uri="{BB962C8B-B14F-4D97-AF65-F5344CB8AC3E}">
        <p14:creationId xmlns:p14="http://schemas.microsoft.com/office/powerpoint/2010/main" val="1347298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8"/>
            <a:ext cx="9603275" cy="3951941"/>
          </a:xfrm>
        </p:spPr>
        <p:txBody>
          <a:bodyPr>
            <a:normAutofit/>
          </a:bodyPr>
          <a:lstStyle/>
          <a:p>
            <a:r>
              <a:rPr lang="en-GB" dirty="0" smtClean="0"/>
              <a:t>Loneliness </a:t>
            </a:r>
            <a:r>
              <a:rPr lang="en-GB" dirty="0"/>
              <a:t>in the priesthood is generally experienced as something weak and amorphous. Yet, there are times when it </a:t>
            </a:r>
            <a:r>
              <a:rPr lang="en-GB" dirty="0" smtClean="0"/>
              <a:t>becomes </a:t>
            </a:r>
            <a:r>
              <a:rPr lang="en-GB" dirty="0"/>
              <a:t>a fierce, unforgiving </a:t>
            </a:r>
            <a:r>
              <a:rPr lang="en-GB" dirty="0" smtClean="0"/>
              <a:t>power, which can </a:t>
            </a:r>
            <a:r>
              <a:rPr lang="en-GB" dirty="0"/>
              <a:t>bring a priest to his knees</a:t>
            </a:r>
            <a:r>
              <a:rPr lang="en-GB" dirty="0" smtClean="0"/>
              <a:t>. </a:t>
            </a:r>
          </a:p>
          <a:p>
            <a:r>
              <a:rPr lang="en-GB" dirty="0" smtClean="0"/>
              <a:t>Before </a:t>
            </a:r>
            <a:r>
              <a:rPr lang="en-GB" dirty="0"/>
              <a:t>this disturbing reality, </a:t>
            </a:r>
            <a:r>
              <a:rPr lang="en-GB" dirty="0" smtClean="0"/>
              <a:t>it is easy to retreat through busyness</a:t>
            </a:r>
            <a:r>
              <a:rPr lang="en-GB" dirty="0"/>
              <a:t>, noise, addiction, entertainment and superficial </a:t>
            </a:r>
            <a:r>
              <a:rPr lang="en-GB" dirty="0" smtClean="0"/>
              <a:t>relationships. </a:t>
            </a:r>
          </a:p>
          <a:p>
            <a:r>
              <a:rPr lang="en-GB" dirty="0"/>
              <a:t>This power can turn into a romantic sentiment and a blurring of </a:t>
            </a:r>
            <a:r>
              <a:rPr lang="en-GB" dirty="0" smtClean="0"/>
              <a:t>boundaries – overeager and over willing to connect with anyone willing to show some sign of affection and acceptance. </a:t>
            </a:r>
            <a:endParaRPr lang="en-GB" dirty="0"/>
          </a:p>
          <a:p>
            <a:endParaRPr lang="en-GB" dirty="0"/>
          </a:p>
        </p:txBody>
      </p:sp>
    </p:spTree>
    <p:extLst>
      <p:ext uri="{BB962C8B-B14F-4D97-AF65-F5344CB8AC3E}">
        <p14:creationId xmlns:p14="http://schemas.microsoft.com/office/powerpoint/2010/main" val="12868314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capacity to live the priestly vocation authentically depends, in large part, on the capacity to avoid self-deception. And this involves having the courage to face the truth of who we are. </a:t>
            </a:r>
          </a:p>
          <a:p>
            <a:r>
              <a:rPr lang="en-GB" dirty="0"/>
              <a:t>Loneliness is part of that truth</a:t>
            </a:r>
            <a:r>
              <a:rPr lang="en-GB" dirty="0" smtClean="0"/>
              <a:t>.</a:t>
            </a:r>
          </a:p>
          <a:p>
            <a:r>
              <a:rPr lang="en-GB" dirty="0" smtClean="0"/>
              <a:t>To be distinguished from solitude and </a:t>
            </a:r>
            <a:r>
              <a:rPr lang="en-GB" dirty="0" err="1" smtClean="0"/>
              <a:t>th</a:t>
            </a:r>
            <a:r>
              <a:rPr lang="en-GB" dirty="0" smtClean="0"/>
              <a:t> capacity to be alone </a:t>
            </a:r>
            <a:r>
              <a:rPr lang="en-GB" dirty="0" err="1" smtClean="0"/>
              <a:t>ith</a:t>
            </a:r>
            <a:r>
              <a:rPr lang="en-GB" dirty="0" smtClean="0"/>
              <a:t> our feelings.</a:t>
            </a:r>
            <a:endParaRPr lang="en-GB" dirty="0"/>
          </a:p>
        </p:txBody>
      </p:sp>
    </p:spTree>
    <p:extLst>
      <p:ext uri="{BB962C8B-B14F-4D97-AF65-F5344CB8AC3E}">
        <p14:creationId xmlns:p14="http://schemas.microsoft.com/office/powerpoint/2010/main" val="24707067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is it hard to admit to loneliness?</a:t>
            </a:r>
            <a:endParaRPr lang="en-GB" dirty="0"/>
          </a:p>
        </p:txBody>
      </p:sp>
      <p:sp>
        <p:nvSpPr>
          <p:cNvPr id="3" name="Content Placeholder 2"/>
          <p:cNvSpPr>
            <a:spLocks noGrp="1"/>
          </p:cNvSpPr>
          <p:nvPr>
            <p:ph idx="1"/>
          </p:nvPr>
        </p:nvSpPr>
        <p:spPr>
          <a:xfrm>
            <a:off x="1130270" y="2171769"/>
            <a:ext cx="9603275" cy="3859576"/>
          </a:xfrm>
        </p:spPr>
        <p:txBody>
          <a:bodyPr>
            <a:normAutofit/>
          </a:bodyPr>
          <a:lstStyle/>
          <a:p>
            <a:r>
              <a:rPr lang="en-GB" dirty="0"/>
              <a:t>O</a:t>
            </a:r>
            <a:r>
              <a:rPr lang="en-GB" dirty="0" smtClean="0"/>
              <a:t>ur </a:t>
            </a:r>
            <a:r>
              <a:rPr lang="en-GB" dirty="0"/>
              <a:t>age tends to hold “inter-relatedness” as the principal measure of human maturity. </a:t>
            </a:r>
            <a:r>
              <a:rPr lang="en-GB" dirty="0" smtClean="0"/>
              <a:t>Therefore, </a:t>
            </a:r>
            <a:r>
              <a:rPr lang="en-GB" dirty="0"/>
              <a:t>admitting to the value of loneliness becomes an act of subversion. </a:t>
            </a:r>
            <a:endParaRPr lang="en-GB" dirty="0" smtClean="0"/>
          </a:p>
          <a:p>
            <a:r>
              <a:rPr lang="en-GB" dirty="0"/>
              <a:t>L</a:t>
            </a:r>
            <a:r>
              <a:rPr lang="en-GB" dirty="0" smtClean="0"/>
              <a:t>oneliness can be associated with shame, failure, </a:t>
            </a:r>
            <a:r>
              <a:rPr lang="en-GB" dirty="0"/>
              <a:t>or some kind of moral </a:t>
            </a:r>
            <a:r>
              <a:rPr lang="en-GB" dirty="0" smtClean="0"/>
              <a:t>embarrassment.</a:t>
            </a:r>
          </a:p>
          <a:p>
            <a:r>
              <a:rPr lang="en-GB" dirty="0" smtClean="0"/>
              <a:t>Exposes vulnerability – falls outside of the tendency to operate at an intellectual level within relationships.</a:t>
            </a:r>
            <a:endParaRPr lang="en-GB" dirty="0"/>
          </a:p>
        </p:txBody>
      </p:sp>
    </p:spTree>
    <p:extLst>
      <p:ext uri="{BB962C8B-B14F-4D97-AF65-F5344CB8AC3E}">
        <p14:creationId xmlns:p14="http://schemas.microsoft.com/office/powerpoint/2010/main" val="8964595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859576"/>
          </a:xfrm>
        </p:spPr>
        <p:txBody>
          <a:bodyPr>
            <a:normAutofit lnSpcReduction="10000"/>
          </a:bodyPr>
          <a:lstStyle/>
          <a:p>
            <a:pPr marL="0" indent="0" algn="ctr">
              <a:buNone/>
            </a:pPr>
            <a:r>
              <a:rPr lang="en-GB" i="1" dirty="0" smtClean="0"/>
              <a:t>You </a:t>
            </a:r>
            <a:r>
              <a:rPr lang="en-GB" i="1" dirty="0"/>
              <a:t>may have many acquaintances, few friends;</a:t>
            </a:r>
          </a:p>
          <a:p>
            <a:pPr marL="0" indent="0" algn="ctr">
              <a:buNone/>
            </a:pPr>
            <a:r>
              <a:rPr lang="en-GB" i="1" dirty="0"/>
              <a:t>Besides your </a:t>
            </a:r>
            <a:r>
              <a:rPr lang="en-GB" i="1" dirty="0" err="1"/>
              <a:t>unreplying</a:t>
            </a:r>
            <a:r>
              <a:rPr lang="en-GB" i="1" dirty="0"/>
              <a:t> God you have no confidant.</a:t>
            </a:r>
          </a:p>
          <a:p>
            <a:pPr marL="0" indent="0" algn="ctr">
              <a:buNone/>
            </a:pPr>
            <a:r>
              <a:rPr lang="en-GB" i="1" dirty="0" err="1"/>
              <a:t>Neverthless</a:t>
            </a:r>
            <a:r>
              <a:rPr lang="en-GB" i="1" dirty="0"/>
              <a:t> you lift your hat to all. Old ladies</a:t>
            </a:r>
          </a:p>
          <a:p>
            <a:pPr marL="0" indent="0" algn="ctr">
              <a:buNone/>
            </a:pPr>
            <a:r>
              <a:rPr lang="en-GB" i="1" dirty="0"/>
              <a:t>Especially will seek you out, sometimes a sinner.</a:t>
            </a:r>
          </a:p>
          <a:p>
            <a:pPr marL="0" indent="0" algn="ctr">
              <a:buNone/>
            </a:pPr>
            <a:r>
              <a:rPr lang="en-GB" i="1" dirty="0"/>
              <a:t>You are a guest at many celebrations, a must at birth or death.</a:t>
            </a:r>
          </a:p>
          <a:p>
            <a:pPr marL="0" indent="0" algn="ctr">
              <a:buNone/>
            </a:pPr>
            <a:r>
              <a:rPr lang="en-GB" i="1" dirty="0"/>
              <a:t>Sometimes you wonder whether this is how God intended it</a:t>
            </a:r>
          </a:p>
          <a:p>
            <a:pPr marL="0" indent="0">
              <a:buNone/>
            </a:pPr>
            <a:endParaRPr lang="en-GB" dirty="0" smtClean="0"/>
          </a:p>
          <a:p>
            <a:pPr marL="0" indent="0" algn="ctr">
              <a:buNone/>
            </a:pPr>
            <a:r>
              <a:rPr lang="en-GB" dirty="0" smtClean="0"/>
              <a:t>Padraig </a:t>
            </a:r>
            <a:r>
              <a:rPr lang="en-GB" dirty="0"/>
              <a:t>Daly</a:t>
            </a:r>
          </a:p>
        </p:txBody>
      </p:sp>
    </p:spTree>
    <p:extLst>
      <p:ext uri="{BB962C8B-B14F-4D97-AF65-F5344CB8AC3E}">
        <p14:creationId xmlns:p14="http://schemas.microsoft.com/office/powerpoint/2010/main" val="2807282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8"/>
            <a:ext cx="9603275" cy="3868813"/>
          </a:xfrm>
        </p:spPr>
        <p:txBody>
          <a:bodyPr>
            <a:normAutofit/>
          </a:bodyPr>
          <a:lstStyle/>
          <a:p>
            <a:r>
              <a:rPr lang="en-GB" dirty="0"/>
              <a:t>In the recesses of his mind, </a:t>
            </a:r>
            <a:r>
              <a:rPr lang="en-GB" dirty="0" smtClean="0"/>
              <a:t>the priest might </a:t>
            </a:r>
            <a:r>
              <a:rPr lang="en-GB" dirty="0"/>
              <a:t>whether this is how it is meant to be. </a:t>
            </a:r>
            <a:endParaRPr lang="en-GB" dirty="0" smtClean="0"/>
          </a:p>
          <a:p>
            <a:r>
              <a:rPr lang="en-GB" dirty="0" smtClean="0"/>
              <a:t>At </a:t>
            </a:r>
            <a:r>
              <a:rPr lang="en-GB" dirty="0"/>
              <a:t>times, enduring this loneliness becomes almost unbearable and the idea of escaping from it seems to offer an answer</a:t>
            </a:r>
            <a:r>
              <a:rPr lang="en-GB" dirty="0" smtClean="0"/>
              <a:t>.</a:t>
            </a:r>
          </a:p>
          <a:p>
            <a:r>
              <a:rPr lang="en-GB" dirty="0"/>
              <a:t>The temptation is to distance </a:t>
            </a:r>
            <a:r>
              <a:rPr lang="en-GB" dirty="0" smtClean="0"/>
              <a:t>oneself </a:t>
            </a:r>
            <a:r>
              <a:rPr lang="en-GB" dirty="0"/>
              <a:t>from loneliness, or smother it beneath feverish social activity. </a:t>
            </a:r>
          </a:p>
          <a:p>
            <a:r>
              <a:rPr lang="en-GB" dirty="0"/>
              <a:t>When we opt for this course of action, we lack the resolve to admit to a dark truth about ourselves: loneliness is not just a matter of circumstance or choice, it is an existential lesion in our beings.</a:t>
            </a:r>
          </a:p>
          <a:p>
            <a:endParaRPr lang="en-GB" dirty="0"/>
          </a:p>
        </p:txBody>
      </p:sp>
    </p:spTree>
    <p:extLst>
      <p:ext uri="{BB962C8B-B14F-4D97-AF65-F5344CB8AC3E}">
        <p14:creationId xmlns:p14="http://schemas.microsoft.com/office/powerpoint/2010/main" val="10082263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“The man who fears to be alone will never be anything but lonely, no matter how much he may surround himself with people. But the man who learns, in solitude and recollection, to be at peace with his own loneliness, and to prefer its reality to the illusion of merely natural companionship, comes to know the invisible companionship of God</a:t>
            </a:r>
            <a:r>
              <a:rPr lang="en-GB" dirty="0" smtClean="0"/>
              <a:t>.”</a:t>
            </a:r>
          </a:p>
          <a:p>
            <a:pPr marL="0" indent="0">
              <a:buNone/>
            </a:pPr>
            <a:r>
              <a:rPr lang="en-GB" dirty="0" smtClean="0"/>
              <a:t>	Thomas Merton, in </a:t>
            </a:r>
            <a:r>
              <a:rPr lang="en-GB" i="1" dirty="0" smtClean="0"/>
              <a:t>Thoughts </a:t>
            </a:r>
            <a:r>
              <a:rPr lang="en-GB" i="1" dirty="0"/>
              <a:t>in </a:t>
            </a:r>
            <a:r>
              <a:rPr lang="en-GB" i="1" dirty="0" smtClean="0"/>
              <a:t>Solitude</a:t>
            </a:r>
            <a:endParaRPr lang="en-GB" dirty="0"/>
          </a:p>
        </p:txBody>
      </p:sp>
    </p:spTree>
    <p:extLst>
      <p:ext uri="{BB962C8B-B14F-4D97-AF65-F5344CB8AC3E}">
        <p14:creationId xmlns:p14="http://schemas.microsoft.com/office/powerpoint/2010/main" val="26569378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Coping with loneliness</a:t>
            </a:r>
            <a:endParaRPr lang="en-GB" dirty="0"/>
          </a:p>
        </p:txBody>
      </p:sp>
      <p:sp>
        <p:nvSpPr>
          <p:cNvPr id="3" name="Content Placeholder 2"/>
          <p:cNvSpPr>
            <a:spLocks noGrp="1"/>
          </p:cNvSpPr>
          <p:nvPr>
            <p:ph idx="1"/>
          </p:nvPr>
        </p:nvSpPr>
        <p:spPr/>
        <p:txBody>
          <a:bodyPr/>
          <a:lstStyle/>
          <a:p>
            <a:r>
              <a:rPr lang="en-GB" dirty="0"/>
              <a:t>S</a:t>
            </a:r>
            <a:r>
              <a:rPr lang="en-GB" dirty="0" smtClean="0"/>
              <a:t>top the </a:t>
            </a:r>
            <a:r>
              <a:rPr lang="en-GB" dirty="0"/>
              <a:t>denials. </a:t>
            </a:r>
            <a:endParaRPr lang="en-GB" dirty="0" smtClean="0"/>
          </a:p>
          <a:p>
            <a:r>
              <a:rPr lang="en-GB" dirty="0" smtClean="0"/>
              <a:t>The priest </a:t>
            </a:r>
            <a:r>
              <a:rPr lang="en-GB" dirty="0"/>
              <a:t>must take courage to face his vulnerability </a:t>
            </a:r>
            <a:r>
              <a:rPr lang="en-GB" dirty="0" smtClean="0"/>
              <a:t>as a human being. </a:t>
            </a:r>
          </a:p>
          <a:p>
            <a:r>
              <a:rPr lang="en-GB" dirty="0" smtClean="0"/>
              <a:t>Then </a:t>
            </a:r>
            <a:r>
              <a:rPr lang="en-GB" dirty="0"/>
              <a:t>the priest must understand where this particular experience is affecting </a:t>
            </a:r>
            <a:r>
              <a:rPr lang="en-GB" dirty="0" smtClean="0"/>
              <a:t>his </a:t>
            </a:r>
            <a:r>
              <a:rPr lang="en-GB" dirty="0"/>
              <a:t>life in different facets of its development.</a:t>
            </a:r>
          </a:p>
        </p:txBody>
      </p:sp>
    </p:spTree>
    <p:extLst>
      <p:ext uri="{BB962C8B-B14F-4D97-AF65-F5344CB8AC3E}">
        <p14:creationId xmlns:p14="http://schemas.microsoft.com/office/powerpoint/2010/main" val="2251388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794922"/>
          </a:xfrm>
        </p:spPr>
        <p:txBody>
          <a:bodyPr>
            <a:normAutofit/>
          </a:bodyPr>
          <a:lstStyle/>
          <a:p>
            <a:r>
              <a:rPr lang="en-GB" dirty="0"/>
              <a:t>I</a:t>
            </a:r>
            <a:r>
              <a:rPr lang="en-GB" dirty="0" smtClean="0"/>
              <a:t>dentify </a:t>
            </a:r>
            <a:r>
              <a:rPr lang="en-GB" dirty="0"/>
              <a:t>those </a:t>
            </a:r>
            <a:r>
              <a:rPr lang="en-GB" dirty="0" err="1"/>
              <a:t>defenses</a:t>
            </a:r>
            <a:r>
              <a:rPr lang="en-GB" dirty="0"/>
              <a:t> and </a:t>
            </a:r>
            <a:r>
              <a:rPr lang="en-GB" dirty="0" smtClean="0"/>
              <a:t>behavioural </a:t>
            </a:r>
            <a:r>
              <a:rPr lang="en-GB" dirty="0"/>
              <a:t>patterns or a tendency that </a:t>
            </a:r>
            <a:r>
              <a:rPr lang="en-GB" dirty="0" smtClean="0"/>
              <a:t>exacerbate the loneliness, e.g. self-pity, difficulty asking for help. </a:t>
            </a:r>
          </a:p>
          <a:p>
            <a:r>
              <a:rPr lang="en-GB" dirty="0" smtClean="0"/>
              <a:t>These tend to be </a:t>
            </a:r>
            <a:r>
              <a:rPr lang="en-GB" dirty="0"/>
              <a:t>rooted </a:t>
            </a:r>
            <a:r>
              <a:rPr lang="en-GB" dirty="0" smtClean="0"/>
              <a:t>in </a:t>
            </a:r>
            <a:r>
              <a:rPr lang="en-GB" dirty="0"/>
              <a:t>the experience of love </a:t>
            </a:r>
            <a:r>
              <a:rPr lang="en-GB" dirty="0" smtClean="0"/>
              <a:t>at different </a:t>
            </a:r>
            <a:r>
              <a:rPr lang="en-GB" dirty="0"/>
              <a:t>life </a:t>
            </a:r>
            <a:r>
              <a:rPr lang="en-GB" dirty="0" smtClean="0"/>
              <a:t>stages in the priest’s life. </a:t>
            </a:r>
          </a:p>
          <a:p>
            <a:r>
              <a:rPr lang="en-GB" dirty="0" smtClean="0"/>
              <a:t>It is worth getting in touch with anger, recalling any hurts, and learning </a:t>
            </a:r>
            <a:r>
              <a:rPr lang="en-GB" dirty="0"/>
              <a:t>how to </a:t>
            </a:r>
            <a:r>
              <a:rPr lang="en-GB" dirty="0" smtClean="0"/>
              <a:t>forgive </a:t>
            </a:r>
            <a:r>
              <a:rPr lang="en-GB" dirty="0"/>
              <a:t>in those </a:t>
            </a:r>
            <a:r>
              <a:rPr lang="en-GB" dirty="0" smtClean="0"/>
              <a:t>stages, especially significant </a:t>
            </a:r>
            <a:r>
              <a:rPr lang="en-GB" dirty="0"/>
              <a:t>people in </a:t>
            </a:r>
            <a:r>
              <a:rPr lang="en-GB" dirty="0" smtClean="0"/>
              <a:t>life</a:t>
            </a:r>
            <a:r>
              <a:rPr lang="en-GB" dirty="0"/>
              <a:t>.</a:t>
            </a:r>
          </a:p>
        </p:txBody>
      </p:sp>
    </p:spTree>
    <p:extLst>
      <p:ext uri="{BB962C8B-B14F-4D97-AF65-F5344CB8AC3E}">
        <p14:creationId xmlns:p14="http://schemas.microsoft.com/office/powerpoint/2010/main" val="21708431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L</a:t>
            </a:r>
            <a:r>
              <a:rPr lang="en-GB" dirty="0" smtClean="0"/>
              <a:t>earn </a:t>
            </a:r>
            <a:r>
              <a:rPr lang="en-GB" dirty="0"/>
              <a:t>how to diminish the sense of excessive responsibility in the parish activities. </a:t>
            </a:r>
            <a:endParaRPr lang="en-GB" dirty="0" smtClean="0"/>
          </a:p>
          <a:p>
            <a:r>
              <a:rPr lang="en-GB" dirty="0"/>
              <a:t>L</a:t>
            </a:r>
            <a:r>
              <a:rPr lang="en-GB" dirty="0" smtClean="0"/>
              <a:t>earn </a:t>
            </a:r>
            <a:r>
              <a:rPr lang="en-GB" dirty="0"/>
              <a:t>how to collaborate and delegate jobs to laity, </a:t>
            </a:r>
            <a:r>
              <a:rPr lang="en-GB" dirty="0" smtClean="0"/>
              <a:t>other priests, </a:t>
            </a:r>
            <a:r>
              <a:rPr lang="en-GB" dirty="0"/>
              <a:t>and Religious. </a:t>
            </a:r>
            <a:endParaRPr lang="en-GB" dirty="0" smtClean="0"/>
          </a:p>
          <a:p>
            <a:r>
              <a:rPr lang="en-GB" dirty="0" smtClean="0"/>
              <a:t>Be open to </a:t>
            </a:r>
            <a:r>
              <a:rPr lang="en-GB" dirty="0"/>
              <a:t>feel the support and experience authentic and human interrelationships that would lead to authentic self-giving to the Church and to </a:t>
            </a:r>
            <a:r>
              <a:rPr lang="en-GB" dirty="0" smtClean="0"/>
              <a:t>those </a:t>
            </a:r>
            <a:r>
              <a:rPr lang="en-GB" dirty="0"/>
              <a:t>ministered to.</a:t>
            </a:r>
          </a:p>
        </p:txBody>
      </p:sp>
    </p:spTree>
    <p:extLst>
      <p:ext uri="{BB962C8B-B14F-4D97-AF65-F5344CB8AC3E}">
        <p14:creationId xmlns:p14="http://schemas.microsoft.com/office/powerpoint/2010/main" val="2551068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Nourish </a:t>
            </a:r>
            <a:r>
              <a:rPr lang="en-GB" dirty="0"/>
              <a:t>deep </a:t>
            </a:r>
            <a:r>
              <a:rPr lang="en-GB" dirty="0" smtClean="0"/>
              <a:t>friendships, which </a:t>
            </a:r>
            <a:r>
              <a:rPr lang="en-GB" dirty="0"/>
              <a:t>tend to be the first line of defence. </a:t>
            </a:r>
          </a:p>
          <a:p>
            <a:r>
              <a:rPr lang="en-GB" dirty="0"/>
              <a:t>This is when a slab of </a:t>
            </a:r>
            <a:r>
              <a:rPr lang="en-GB" dirty="0" smtClean="0"/>
              <a:t>self-knowledge manages to break </a:t>
            </a:r>
            <a:r>
              <a:rPr lang="en-GB" dirty="0"/>
              <a:t>through the hard crust of </a:t>
            </a:r>
            <a:r>
              <a:rPr lang="en-GB" dirty="0" smtClean="0"/>
              <a:t>fear </a:t>
            </a:r>
            <a:r>
              <a:rPr lang="en-GB" dirty="0"/>
              <a:t>and </a:t>
            </a:r>
            <a:r>
              <a:rPr lang="en-GB" dirty="0" smtClean="0"/>
              <a:t>finds </a:t>
            </a:r>
            <a:r>
              <a:rPr lang="en-GB" dirty="0"/>
              <a:t>some kind of honest expression. </a:t>
            </a:r>
          </a:p>
        </p:txBody>
      </p:sp>
    </p:spTree>
    <p:extLst>
      <p:ext uri="{BB962C8B-B14F-4D97-AF65-F5344CB8AC3E}">
        <p14:creationId xmlns:p14="http://schemas.microsoft.com/office/powerpoint/2010/main" val="4350792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T</a:t>
            </a:r>
            <a:r>
              <a:rPr lang="en-GB" dirty="0" smtClean="0"/>
              <a:t>he </a:t>
            </a:r>
            <a:r>
              <a:rPr lang="en-GB" dirty="0"/>
              <a:t>role of </a:t>
            </a:r>
            <a:r>
              <a:rPr lang="en-GB" dirty="0" smtClean="0"/>
              <a:t>the presbytery </a:t>
            </a:r>
            <a:r>
              <a:rPr lang="en-GB" dirty="0"/>
              <a:t>as a home for the priests. It must have a welcoming and supportive environment that would make the priests and those who are working there at home and comfortable. </a:t>
            </a:r>
            <a:r>
              <a:rPr lang="en-GB" dirty="0" smtClean="0"/>
              <a:t>If </a:t>
            </a:r>
            <a:r>
              <a:rPr lang="en-GB" dirty="0"/>
              <a:t>it does not foster authentic Christian environment, it does not serve its purpose as a place of </a:t>
            </a:r>
            <a:r>
              <a:rPr lang="en-GB" dirty="0" smtClean="0"/>
              <a:t>love, but </a:t>
            </a:r>
            <a:r>
              <a:rPr lang="en-GB" dirty="0"/>
              <a:t>rather a hellish place for the priests.</a:t>
            </a:r>
          </a:p>
        </p:txBody>
      </p:sp>
    </p:spTree>
    <p:extLst>
      <p:ext uri="{BB962C8B-B14F-4D97-AF65-F5344CB8AC3E}">
        <p14:creationId xmlns:p14="http://schemas.microsoft.com/office/powerpoint/2010/main" val="12251598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757976"/>
          </a:xfrm>
        </p:spPr>
        <p:txBody>
          <a:bodyPr>
            <a:normAutofit/>
          </a:bodyPr>
          <a:lstStyle/>
          <a:p>
            <a:r>
              <a:rPr lang="en-GB" dirty="0"/>
              <a:t>Finally, the priests must feel that he is not alone in this journey. There are people who are right by in his side willing to extend their hands. S</a:t>
            </a:r>
            <a:r>
              <a:rPr lang="en-GB" dirty="0" smtClean="0"/>
              <a:t>piritual </a:t>
            </a:r>
            <a:r>
              <a:rPr lang="en-GB" dirty="0"/>
              <a:t>meditation using Biblical images, passages and the role of Mary in his </a:t>
            </a:r>
            <a:r>
              <a:rPr lang="en-GB" dirty="0" smtClean="0"/>
              <a:t>vocation are helpful. </a:t>
            </a:r>
            <a:endParaRPr lang="en-GB" dirty="0"/>
          </a:p>
        </p:txBody>
      </p:sp>
    </p:spTree>
    <p:extLst>
      <p:ext uri="{BB962C8B-B14F-4D97-AF65-F5344CB8AC3E}">
        <p14:creationId xmlns:p14="http://schemas.microsoft.com/office/powerpoint/2010/main" val="38941293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Grieving losses</a:t>
            </a:r>
            <a:endParaRPr lang="en-GB" dirty="0"/>
          </a:p>
        </p:txBody>
      </p:sp>
      <p:sp>
        <p:nvSpPr>
          <p:cNvPr id="3" name="Content Placeholder 2"/>
          <p:cNvSpPr>
            <a:spLocks noGrp="1"/>
          </p:cNvSpPr>
          <p:nvPr>
            <p:ph idx="1"/>
          </p:nvPr>
        </p:nvSpPr>
        <p:spPr>
          <a:xfrm>
            <a:off x="1130270" y="2171768"/>
            <a:ext cx="9603275" cy="3878049"/>
          </a:xfrm>
        </p:spPr>
        <p:txBody>
          <a:bodyPr>
            <a:normAutofit fontScale="92500" lnSpcReduction="10000"/>
          </a:bodyPr>
          <a:lstStyle/>
          <a:p>
            <a:r>
              <a:rPr lang="en-GB" dirty="0" smtClean="0"/>
              <a:t>Innocence and trust</a:t>
            </a:r>
          </a:p>
          <a:p>
            <a:r>
              <a:rPr lang="en-GB" dirty="0" smtClean="0"/>
              <a:t>The once unquestioned authority, their role as moral leaders and spiritual guides</a:t>
            </a:r>
          </a:p>
          <a:p>
            <a:r>
              <a:rPr lang="en-GB" dirty="0" smtClean="0"/>
              <a:t>Their place in the hearts of some of their parishioners</a:t>
            </a:r>
          </a:p>
          <a:p>
            <a:r>
              <a:rPr lang="en-GB" dirty="0" smtClean="0"/>
              <a:t>Parishes left behind</a:t>
            </a:r>
          </a:p>
          <a:p>
            <a:r>
              <a:rPr lang="en-GB" dirty="0" smtClean="0"/>
              <a:t>Teenagers and young adults turn elsewhere when confused and desperate</a:t>
            </a:r>
          </a:p>
          <a:p>
            <a:r>
              <a:rPr lang="en-GB" dirty="0" smtClean="0"/>
              <a:t>Mistrust with fellow priests</a:t>
            </a:r>
          </a:p>
          <a:p>
            <a:r>
              <a:rPr lang="en-GB" dirty="0" smtClean="0"/>
              <a:t>Loss of confidence in authority</a:t>
            </a:r>
          </a:p>
          <a:p>
            <a:r>
              <a:rPr lang="en-GB" dirty="0" smtClean="0"/>
              <a:t>Crisis of confidence – allegations of abuse</a:t>
            </a:r>
            <a:endParaRPr lang="en-GB" dirty="0"/>
          </a:p>
        </p:txBody>
      </p:sp>
    </p:spTree>
    <p:extLst>
      <p:ext uri="{BB962C8B-B14F-4D97-AF65-F5344CB8AC3E}">
        <p14:creationId xmlns:p14="http://schemas.microsoft.com/office/powerpoint/2010/main" val="12638727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951940"/>
          </a:xfrm>
        </p:spPr>
        <p:txBody>
          <a:bodyPr>
            <a:normAutofit lnSpcReduction="10000"/>
          </a:bodyPr>
          <a:lstStyle/>
          <a:p>
            <a:r>
              <a:rPr lang="en-GB" dirty="0"/>
              <a:t>Maturity in priesthood necessitates grief work, otherwise </a:t>
            </a:r>
            <a:r>
              <a:rPr lang="en-GB" dirty="0" smtClean="0"/>
              <a:t>the </a:t>
            </a:r>
            <a:r>
              <a:rPr lang="en-GB" dirty="0"/>
              <a:t>ability to relate, to connect, to be present is greatly diminished</a:t>
            </a:r>
            <a:r>
              <a:rPr lang="en-GB" dirty="0" smtClean="0"/>
              <a:t>.</a:t>
            </a:r>
          </a:p>
          <a:p>
            <a:r>
              <a:rPr lang="en-GB" dirty="0"/>
              <a:t>The priest needs to grieve over his last parish in order to be ready to really engage in his next one</a:t>
            </a:r>
            <a:r>
              <a:rPr lang="en-GB" dirty="0" smtClean="0"/>
              <a:t>.</a:t>
            </a:r>
          </a:p>
          <a:p>
            <a:r>
              <a:rPr lang="en-GB" dirty="0" smtClean="0"/>
              <a:t>If </a:t>
            </a:r>
            <a:r>
              <a:rPr lang="en-GB" dirty="0"/>
              <a:t>there is just numbness, stoicism, or a heady response to goodbyes, the people being left are damaged. </a:t>
            </a:r>
            <a:endParaRPr lang="en-GB" dirty="0" smtClean="0"/>
          </a:p>
          <a:p>
            <a:r>
              <a:rPr lang="en-GB" dirty="0"/>
              <a:t>Many priests demonstrate great heart and sensitivity in helping people cope with the sorrows of their lives.  What is not always attended to so well by priests is their own grief and the price they pay for so often dealing with trauma and pain and loss.</a:t>
            </a:r>
            <a:endParaRPr lang="en-GB" dirty="0" smtClean="0"/>
          </a:p>
          <a:p>
            <a:endParaRPr lang="en-GB" dirty="0"/>
          </a:p>
        </p:txBody>
      </p:sp>
    </p:spTree>
    <p:extLst>
      <p:ext uri="{BB962C8B-B14F-4D97-AF65-F5344CB8AC3E}">
        <p14:creationId xmlns:p14="http://schemas.microsoft.com/office/powerpoint/2010/main" val="23749016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Alone among our own</a:t>
            </a:r>
            <a:endParaRPr lang="en-GB" dirty="0"/>
          </a:p>
        </p:txBody>
      </p:sp>
      <p:sp>
        <p:nvSpPr>
          <p:cNvPr id="3" name="Content Placeholder 2"/>
          <p:cNvSpPr>
            <a:spLocks noGrp="1"/>
          </p:cNvSpPr>
          <p:nvPr>
            <p:ph idx="1"/>
          </p:nvPr>
        </p:nvSpPr>
        <p:spPr/>
        <p:txBody>
          <a:bodyPr/>
          <a:lstStyle/>
          <a:p>
            <a:r>
              <a:rPr lang="en-GB" dirty="0" smtClean="0"/>
              <a:t>A common occurrence among this age group</a:t>
            </a:r>
          </a:p>
          <a:p>
            <a:r>
              <a:rPr lang="en-GB" dirty="0" smtClean="0"/>
              <a:t>Occasionally characterised by suspicion, competition, envy, mistrust.</a:t>
            </a:r>
          </a:p>
          <a:p>
            <a:endParaRPr lang="en-GB" dirty="0"/>
          </a:p>
        </p:txBody>
      </p:sp>
    </p:spTree>
    <p:extLst>
      <p:ext uri="{BB962C8B-B14F-4D97-AF65-F5344CB8AC3E}">
        <p14:creationId xmlns:p14="http://schemas.microsoft.com/office/powerpoint/2010/main" val="24916057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1130270" y="2171769"/>
            <a:ext cx="9603275" cy="4053540"/>
          </a:xfrm>
        </p:spPr>
        <p:txBody>
          <a:bodyPr>
            <a:normAutofit lnSpcReduction="10000"/>
          </a:bodyPr>
          <a:lstStyle/>
          <a:p>
            <a:r>
              <a:rPr lang="en-GB" dirty="0" smtClean="0"/>
              <a:t>Important to encourage </a:t>
            </a:r>
            <a:r>
              <a:rPr lang="en-GB" dirty="0"/>
              <a:t>a voluntary one-to-one </a:t>
            </a:r>
            <a:r>
              <a:rPr lang="en-GB" dirty="0" smtClean="0"/>
              <a:t>relationship between </a:t>
            </a:r>
            <a:r>
              <a:rPr lang="en-GB" dirty="0"/>
              <a:t>priests, so that at least occasionally they have the </a:t>
            </a:r>
            <a:r>
              <a:rPr lang="en-GB" dirty="0" smtClean="0"/>
              <a:t>opportunity to </a:t>
            </a:r>
            <a:r>
              <a:rPr lang="en-GB" dirty="0"/>
              <a:t>speak about their lives, and to receive not only </a:t>
            </a:r>
            <a:r>
              <a:rPr lang="en-GB" dirty="0" smtClean="0"/>
              <a:t>support but </a:t>
            </a:r>
            <a:r>
              <a:rPr lang="en-GB" dirty="0"/>
              <a:t>also loving challenge from a brother. </a:t>
            </a:r>
            <a:endParaRPr lang="en-GB" dirty="0" smtClean="0"/>
          </a:p>
          <a:p>
            <a:r>
              <a:rPr lang="en-GB" dirty="0" smtClean="0"/>
              <a:t>Even </a:t>
            </a:r>
            <a:r>
              <a:rPr lang="en-GB" dirty="0"/>
              <a:t>this, however, </a:t>
            </a:r>
            <a:r>
              <a:rPr lang="en-GB" dirty="0" smtClean="0"/>
              <a:t>is difficult-</a:t>
            </a:r>
            <a:r>
              <a:rPr lang="en-GB" dirty="0"/>
              <a:t>-even repugnant--for some priests, and the reason </a:t>
            </a:r>
            <a:r>
              <a:rPr lang="en-GB" dirty="0" smtClean="0"/>
              <a:t>will often </a:t>
            </a:r>
            <a:r>
              <a:rPr lang="en-GB" dirty="0"/>
              <a:t>be that the other-directed person has a real problem </a:t>
            </a:r>
            <a:r>
              <a:rPr lang="en-GB" dirty="0" smtClean="0"/>
              <a:t>in simply </a:t>
            </a:r>
            <a:r>
              <a:rPr lang="en-GB" dirty="0"/>
              <a:t>'being himself' and trusting his own experience and </a:t>
            </a:r>
            <a:r>
              <a:rPr lang="en-GB" dirty="0" smtClean="0"/>
              <a:t>inner promptings</a:t>
            </a:r>
            <a:r>
              <a:rPr lang="en-GB" dirty="0"/>
              <a:t>. He will be over-sensitive to others' opinions, </a:t>
            </a:r>
            <a:r>
              <a:rPr lang="en-GB" dirty="0" smtClean="0"/>
              <a:t>have approval </a:t>
            </a:r>
            <a:r>
              <a:rPr lang="en-GB" dirty="0"/>
              <a:t>by others as a high priority, and be more concerned </a:t>
            </a:r>
            <a:r>
              <a:rPr lang="en-GB" dirty="0" smtClean="0"/>
              <a:t>with external </a:t>
            </a:r>
            <a:r>
              <a:rPr lang="en-GB" dirty="0"/>
              <a:t>appearances and adherence to rules than with the </a:t>
            </a:r>
            <a:r>
              <a:rPr lang="en-GB" dirty="0" smtClean="0"/>
              <a:t>search for </a:t>
            </a:r>
            <a:r>
              <a:rPr lang="en-GB" dirty="0"/>
              <a:t>underlying principles. </a:t>
            </a:r>
          </a:p>
        </p:txBody>
      </p:sp>
    </p:spTree>
    <p:extLst>
      <p:ext uri="{BB962C8B-B14F-4D97-AF65-F5344CB8AC3E}">
        <p14:creationId xmlns:p14="http://schemas.microsoft.com/office/powerpoint/2010/main" val="2617730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130270" y="2171769"/>
            <a:ext cx="9603275" cy="3896522"/>
          </a:xfrm>
        </p:spPr>
        <p:txBody>
          <a:bodyPr>
            <a:normAutofit/>
          </a:bodyPr>
          <a:lstStyle/>
          <a:p>
            <a:r>
              <a:rPr lang="en-GB" dirty="0"/>
              <a:t>He will thus experience difficulty in any self-disclosure other than the most highly regulated; in short, he will resist accountability where it threatens his 'respectability'. His attitude to 'authority' will also be distorted. </a:t>
            </a:r>
            <a:endParaRPr lang="en-GB" dirty="0" smtClean="0"/>
          </a:p>
          <a:p>
            <a:r>
              <a:rPr lang="en-GB" dirty="0" smtClean="0"/>
              <a:t>Autonomous </a:t>
            </a:r>
            <a:r>
              <a:rPr lang="en-GB" dirty="0"/>
              <a:t>and inner-directed people consider the exercise of genuine authority (that is motivated by justice and exercised in love) an indispensable part of human spiritual growth. They are able to exercise authority as a dialogic process--a mutual search for discerning the will of God--and they are able to maintain a delicate balance between authority exercised in the Spirit from without and the promptings of the Holy Spirit within.</a:t>
            </a:r>
          </a:p>
          <a:p>
            <a:endParaRPr lang="en-GB" dirty="0"/>
          </a:p>
        </p:txBody>
      </p:sp>
    </p:spTree>
    <p:extLst>
      <p:ext uri="{BB962C8B-B14F-4D97-AF65-F5344CB8AC3E}">
        <p14:creationId xmlns:p14="http://schemas.microsoft.com/office/powerpoint/2010/main" val="1159277266"/>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docProps/app.xml><?xml version="1.0" encoding="utf-8"?>
<Properties xmlns="http://schemas.openxmlformats.org/officeDocument/2006/extended-properties" xmlns:vt="http://schemas.openxmlformats.org/officeDocument/2006/docPropsVTypes">
  <Template>Gallery</Template>
  <TotalTime>10832</TotalTime>
  <Words>2989</Words>
  <Application>Microsoft Office PowerPoint</Application>
  <PresentationFormat>Widescreen</PresentationFormat>
  <Paragraphs>168</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Century Gothic</vt:lpstr>
      <vt:lpstr>Gallery</vt:lpstr>
      <vt:lpstr>Human Development and the Priest  30-50 years</vt:lpstr>
      <vt:lpstr>Rationale for engaging with the topic</vt:lpstr>
      <vt:lpstr>Erikson and Psychosocial Conflicts</vt:lpstr>
      <vt:lpstr>The Age of Realism – core concerns</vt:lpstr>
      <vt:lpstr>Work</vt:lpstr>
      <vt:lpstr>Some dangers</vt:lpstr>
      <vt:lpstr>The challenge of decision-making</vt:lpstr>
      <vt:lpstr>The danger of burnout and fatigue</vt:lpstr>
      <vt:lpstr>On the other hand</vt:lpstr>
      <vt:lpstr>Questioning identity</vt:lpstr>
      <vt:lpstr>PowerPoint Presentation</vt:lpstr>
      <vt:lpstr>Seeking balance</vt:lpstr>
      <vt:lpstr>PowerPoint Presentation</vt:lpstr>
      <vt:lpstr>PowerPoint Presentation</vt:lpstr>
      <vt:lpstr>PowerPoint Presentation</vt:lpstr>
      <vt:lpstr>PowerPoint Presentation</vt:lpstr>
      <vt:lpstr>PowerPoint Presentation</vt:lpstr>
      <vt:lpstr>The challenge of expectations</vt:lpstr>
      <vt:lpstr>PowerPoint Presentation</vt:lpstr>
      <vt:lpstr>PowerPoint Presentation</vt:lpstr>
      <vt:lpstr>PowerPoint Presentation</vt:lpstr>
      <vt:lpstr>PowerPoint Presentation</vt:lpstr>
      <vt:lpstr>The importance of boundaries</vt:lpstr>
      <vt:lpstr>PowerPoint Presentation</vt:lpstr>
      <vt:lpstr>Loneliness</vt:lpstr>
      <vt:lpstr>PowerPoint Presentation</vt:lpstr>
      <vt:lpstr>PowerPoint Presentation</vt:lpstr>
      <vt:lpstr>PowerPoint Presentation</vt:lpstr>
      <vt:lpstr>PowerPoint Presentation</vt:lpstr>
      <vt:lpstr>Why is it hard to admit to loneliness?</vt:lpstr>
      <vt:lpstr>PowerPoint Presentation</vt:lpstr>
      <vt:lpstr>PowerPoint Presentation</vt:lpstr>
      <vt:lpstr>PowerPoint Presentation</vt:lpstr>
      <vt:lpstr>Coping with loneliness</vt:lpstr>
      <vt:lpstr>PowerPoint Presentation</vt:lpstr>
      <vt:lpstr>PowerPoint Presentation</vt:lpstr>
      <vt:lpstr>PowerPoint Presentation</vt:lpstr>
      <vt:lpstr>PowerPoint Presentation</vt:lpstr>
      <vt:lpstr>PowerPoint Presentation</vt:lpstr>
      <vt:lpstr>Grieving losses</vt:lpstr>
      <vt:lpstr>PowerPoint Presentation</vt:lpstr>
      <vt:lpstr>Alone among our own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Development and the Priest  35-45 years</dc:title>
  <dc:creator>Marlene Cauchi</dc:creator>
  <cp:lastModifiedBy>Marlene Cauchi</cp:lastModifiedBy>
  <cp:revision>62</cp:revision>
  <dcterms:created xsi:type="dcterms:W3CDTF">2020-11-07T08:42:21Z</dcterms:created>
  <dcterms:modified xsi:type="dcterms:W3CDTF">2020-12-03T19:13:23Z</dcterms:modified>
</cp:coreProperties>
</file>